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80" r:id="rId4"/>
    <p:sldId id="258" r:id="rId5"/>
    <p:sldId id="265" r:id="rId6"/>
    <p:sldId id="266" r:id="rId7"/>
    <p:sldId id="259" r:id="rId8"/>
    <p:sldId id="260" r:id="rId9"/>
    <p:sldId id="269" r:id="rId10"/>
    <p:sldId id="270" r:id="rId11"/>
    <p:sldId id="263" r:id="rId12"/>
    <p:sldId id="267" r:id="rId13"/>
    <p:sldId id="268" r:id="rId14"/>
    <p:sldId id="271" r:id="rId15"/>
    <p:sldId id="272" r:id="rId16"/>
    <p:sldId id="277" r:id="rId17"/>
    <p:sldId id="278" r:id="rId18"/>
    <p:sldId id="281" r:id="rId19"/>
    <p:sldId id="282" r:id="rId20"/>
    <p:sldId id="273" r:id="rId21"/>
    <p:sldId id="274" r:id="rId22"/>
    <p:sldId id="279" r:id="rId23"/>
    <p:sldId id="275" r:id="rId24"/>
    <p:sldId id="283" r:id="rId25"/>
    <p:sldId id="284" r:id="rId26"/>
    <p:sldId id="276" r:id="rId27"/>
  </p:sldIdLst>
  <p:sldSz cx="12192000" cy="6858000"/>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7/9/2025</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‹Nº›</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7/9/2025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7/9/2025</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‹Nº›</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7/9/2025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257300" y="2909102"/>
            <a:ext cx="4800600" cy="299639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633864" y="2909102"/>
            <a:ext cx="4800600" cy="299639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7/9/2025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7/9/2025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7/9/2025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7/9/2025</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‹Nº›</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7/9/2025</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7/9/2025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7/9/2025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7/9/2025</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‹Nº›</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Casamuseopozon" TargetMode="External"/><Relationship Id="rId2" Type="http://schemas.openxmlformats.org/officeDocument/2006/relationships/hyperlink" Target="mailto:fundacioncasamuseopozon@gmail.com" TargetMode="Externa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p:nvPr/>
        </p:nvPicPr>
        <p:blipFill rotWithShape="1">
          <a:blip r:embed="rId2">
            <a:clrChange>
              <a:clrFrom>
                <a:srgbClr val="F3F3F2"/>
              </a:clrFrom>
              <a:clrTo>
                <a:srgbClr val="F3F3F2">
                  <a:alpha val="0"/>
                </a:srgbClr>
              </a:clrTo>
            </a:clrChange>
            <a:extLst>
              <a:ext uri="{28A0092B-C50C-407E-A947-70E740481C1C}">
                <a14:useLocalDpi xmlns:a14="http://schemas.microsoft.com/office/drawing/2010/main" val="0"/>
              </a:ext>
            </a:extLst>
          </a:blip>
          <a:srcRect r="5518"/>
          <a:stretch/>
        </p:blipFill>
        <p:spPr bwMode="auto">
          <a:xfrm rot="10800000" flipH="1">
            <a:off x="7894320" y="0"/>
            <a:ext cx="4297680" cy="6858000"/>
          </a:xfrm>
          <a:prstGeom prst="rect">
            <a:avLst/>
          </a:prstGeom>
          <a:noFill/>
          <a:ln>
            <a:noFill/>
          </a:ln>
          <a:extLst>
            <a:ext uri="{53640926-AAD7-44D8-BBD7-CCE9431645EC}">
              <a14:shadowObscured xmlns:a14="http://schemas.microsoft.com/office/drawing/2010/main"/>
            </a:ext>
          </a:extLst>
        </p:spPr>
      </p:pic>
      <p:pic>
        <p:nvPicPr>
          <p:cNvPr id="5" name="Imagen 4"/>
          <p:cNvPicPr/>
          <p:nvPr/>
        </p:nvPicPr>
        <p:blipFill rotWithShape="1">
          <a:blip r:embed="rId2">
            <a:clrChange>
              <a:clrFrom>
                <a:srgbClr val="F3F3F2"/>
              </a:clrFrom>
              <a:clrTo>
                <a:srgbClr val="F3F3F2">
                  <a:alpha val="0"/>
                </a:srgbClr>
              </a:clrTo>
            </a:clrChange>
            <a:extLst>
              <a:ext uri="{28A0092B-C50C-407E-A947-70E740481C1C}">
                <a14:useLocalDpi xmlns:a14="http://schemas.microsoft.com/office/drawing/2010/main" val="0"/>
              </a:ext>
            </a:extLst>
          </a:blip>
          <a:srcRect r="5518"/>
          <a:stretch/>
        </p:blipFill>
        <p:spPr bwMode="auto">
          <a:xfrm rot="10800000">
            <a:off x="259485" y="-1"/>
            <a:ext cx="3411178" cy="6858000"/>
          </a:xfrm>
          <a:prstGeom prst="rect">
            <a:avLst/>
          </a:prstGeom>
          <a:noFill/>
          <a:ln>
            <a:noFill/>
          </a:ln>
          <a:extLst>
            <a:ext uri="{53640926-AAD7-44D8-BBD7-CCE9431645EC}">
              <a14:shadowObscured xmlns:a14="http://schemas.microsoft.com/office/drawing/2010/main"/>
            </a:ext>
          </a:extLst>
        </p:spPr>
      </p:pic>
      <p:sp>
        <p:nvSpPr>
          <p:cNvPr id="10" name="Rectángulo 9"/>
          <p:cNvSpPr/>
          <p:nvPr/>
        </p:nvSpPr>
        <p:spPr>
          <a:xfrm>
            <a:off x="0" y="6021028"/>
            <a:ext cx="12392167" cy="615553"/>
          </a:xfrm>
          <a:prstGeom prst="rect">
            <a:avLst/>
          </a:prstGeom>
        </p:spPr>
        <p:txBody>
          <a:bodyPr wrap="square">
            <a:spAutoFit/>
          </a:bodyPr>
          <a:lstStyle/>
          <a:p>
            <a:pPr algn="ctr">
              <a:spcAft>
                <a:spcPts val="0"/>
              </a:spcAft>
            </a:pPr>
            <a:r>
              <a:rPr lang="es-CO" sz="3400" b="1" dirty="0">
                <a:solidFill>
                  <a:schemeClr val="bg1"/>
                </a:solidFill>
                <a:latin typeface="Caniago" panose="02000600000000000000" pitchFamily="2" charset="0"/>
                <a:ea typeface="Calibri" panose="020F0502020204030204" pitchFamily="34" charset="0"/>
                <a:cs typeface="Times New Roman" panose="02020603050405020304" pitchFamily="18" charset="0"/>
              </a:rPr>
              <a:t>"Destapa  la historia de un barrio con ritmo y sabor sin igual"</a:t>
            </a:r>
          </a:p>
        </p:txBody>
      </p:sp>
      <p:pic>
        <p:nvPicPr>
          <p:cNvPr id="2" name="Imagen 1"/>
          <p:cNvPicPr>
            <a:picLocks noChangeAspect="1"/>
          </p:cNvPicPr>
          <p:nvPr/>
        </p:nvPicPr>
        <p:blipFill>
          <a:blip r:embed="rId3"/>
          <a:stretch>
            <a:fillRect/>
          </a:stretch>
        </p:blipFill>
        <p:spPr>
          <a:xfrm>
            <a:off x="3095896" y="442834"/>
            <a:ext cx="5978265" cy="5972329"/>
          </a:xfrm>
          <a:prstGeom prst="rect">
            <a:avLst/>
          </a:prstGeom>
        </p:spPr>
      </p:pic>
    </p:spTree>
    <p:extLst>
      <p:ext uri="{BB962C8B-B14F-4D97-AF65-F5344CB8AC3E}">
        <p14:creationId xmlns:p14="http://schemas.microsoft.com/office/powerpoint/2010/main" val="31453628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4140" y="927622"/>
            <a:ext cx="8729331" cy="1936549"/>
          </a:xfrm>
        </p:spPr>
        <p:txBody>
          <a:bodyPr>
            <a:noAutofit/>
          </a:bodyPr>
          <a:lstStyle/>
          <a:p>
            <a:r>
              <a:rPr lang="es-MX" sz="16600" dirty="0"/>
              <a:t>EL POZÓN </a:t>
            </a:r>
            <a:endParaRPr lang="es-CO" sz="16600" dirty="0"/>
          </a:p>
        </p:txBody>
      </p:sp>
      <p:sp>
        <p:nvSpPr>
          <p:cNvPr id="3" name="Marcador de texto 2"/>
          <p:cNvSpPr>
            <a:spLocks noGrp="1"/>
          </p:cNvSpPr>
          <p:nvPr>
            <p:ph type="body" idx="1"/>
          </p:nvPr>
        </p:nvSpPr>
        <p:spPr>
          <a:xfrm>
            <a:off x="2020911" y="159773"/>
            <a:ext cx="7017488" cy="951135"/>
          </a:xfrm>
        </p:spPr>
        <p:txBody>
          <a:bodyPr/>
          <a:lstStyle/>
          <a:p>
            <a:r>
              <a:rPr lang="es-MX" dirty="0" smtClean="0"/>
              <a:t>RUTA TURÍSTICA COMUNITARIA </a:t>
            </a:r>
            <a:endParaRPr lang="es-CO" dirty="0"/>
          </a:p>
        </p:txBody>
      </p:sp>
      <p:sp>
        <p:nvSpPr>
          <p:cNvPr id="10" name="Rectángulo 9"/>
          <p:cNvSpPr/>
          <p:nvPr/>
        </p:nvSpPr>
        <p:spPr>
          <a:xfrm>
            <a:off x="5316582" y="4873788"/>
            <a:ext cx="6720511" cy="1815882"/>
          </a:xfrm>
          <a:prstGeom prst="rect">
            <a:avLst/>
          </a:prstGeom>
        </p:spPr>
        <p:txBody>
          <a:bodyPr wrap="square">
            <a:spAutoFit/>
          </a:bodyPr>
          <a:lstStyle/>
          <a:p>
            <a:pPr algn="r"/>
            <a:r>
              <a:rPr lang="es-ES" sz="1400" dirty="0" smtClean="0"/>
              <a:t>FUNDACIÓN CASA MUSEO POZÓN </a:t>
            </a:r>
          </a:p>
          <a:p>
            <a:pPr algn="r"/>
            <a:r>
              <a:rPr lang="es-ES" sz="1400" dirty="0" smtClean="0"/>
              <a:t>NIT: 901939559-4</a:t>
            </a:r>
          </a:p>
          <a:p>
            <a:pPr algn="r"/>
            <a:r>
              <a:rPr lang="es-ES" sz="1400" dirty="0" smtClean="0"/>
              <a:t>EL </a:t>
            </a:r>
            <a:r>
              <a:rPr lang="es-ES" sz="1400" dirty="0"/>
              <a:t>POZÓN, </a:t>
            </a:r>
            <a:r>
              <a:rPr lang="es-ES" sz="1400" dirty="0" err="1"/>
              <a:t>trv</a:t>
            </a:r>
            <a:r>
              <a:rPr lang="es-ES" sz="1400" dirty="0"/>
              <a:t> 57 81-12 con </a:t>
            </a:r>
            <a:r>
              <a:rPr lang="es-ES" sz="1400" dirty="0" err="1"/>
              <a:t>Mz</a:t>
            </a:r>
            <a:r>
              <a:rPr lang="es-ES" sz="1400" dirty="0"/>
              <a:t> 50 L01</a:t>
            </a:r>
            <a:endParaRPr lang="es-CO" sz="1400" dirty="0"/>
          </a:p>
          <a:p>
            <a:pPr algn="r"/>
            <a:r>
              <a:rPr lang="es-ES" sz="1400" dirty="0"/>
              <a:t>Celular: 311-6469975</a:t>
            </a:r>
            <a:endParaRPr lang="es-CO" sz="1400" dirty="0"/>
          </a:p>
          <a:p>
            <a:pPr algn="r"/>
            <a:r>
              <a:rPr lang="es-ES" sz="1400" dirty="0"/>
              <a:t>Correo electrónico: </a:t>
            </a:r>
            <a:r>
              <a:rPr lang="es-ES" sz="1400" u="sng" dirty="0">
                <a:hlinkClick r:id="rId2"/>
              </a:rPr>
              <a:t>fundacioncasamuseopozon@gmail.com</a:t>
            </a:r>
            <a:r>
              <a:rPr lang="es-ES" sz="1400" u="sng" dirty="0"/>
              <a:t> </a:t>
            </a:r>
            <a:endParaRPr lang="es-CO" sz="1400" dirty="0"/>
          </a:p>
          <a:p>
            <a:pPr algn="r"/>
            <a:r>
              <a:rPr lang="es-ES" sz="1400" dirty="0"/>
              <a:t>Página web: </a:t>
            </a:r>
            <a:r>
              <a:rPr lang="es-ES" sz="1400" u="sng" dirty="0">
                <a:hlinkClick r:id="rId3"/>
              </a:rPr>
              <a:t>https://www.youtube.com/@Casamuseopozon</a:t>
            </a:r>
            <a:r>
              <a:rPr lang="es-ES" sz="1400" dirty="0"/>
              <a:t> </a:t>
            </a:r>
            <a:endParaRPr lang="es-CO" sz="1400" dirty="0"/>
          </a:p>
          <a:p>
            <a:pPr algn="r"/>
            <a:r>
              <a:rPr lang="es-ES" sz="1400" i="1" dirty="0"/>
              <a:t>“Revitalizando y Preservando los Entornos Bioculturales, Arqueológicos, Creativos y de Saberes Ancestrales para el Desarrollo Sostenible del Territorio Pozonero hacia una cultura de paz”</a:t>
            </a:r>
            <a:endParaRPr lang="es-CO" sz="1400" dirty="0"/>
          </a:p>
        </p:txBody>
      </p:sp>
      <p:sp>
        <p:nvSpPr>
          <p:cNvPr id="11" name="Rectángulo 10"/>
          <p:cNvSpPr/>
          <p:nvPr/>
        </p:nvSpPr>
        <p:spPr>
          <a:xfrm>
            <a:off x="2403617" y="2623822"/>
            <a:ext cx="8934994" cy="1446550"/>
          </a:xfrm>
          <a:prstGeom prst="rect">
            <a:avLst/>
          </a:prstGeom>
        </p:spPr>
        <p:txBody>
          <a:bodyPr wrap="square">
            <a:spAutoFit/>
          </a:bodyPr>
          <a:lstStyle/>
          <a:p>
            <a:pPr>
              <a:spcAft>
                <a:spcPts val="0"/>
              </a:spcAft>
            </a:pPr>
            <a:r>
              <a:rPr lang="es-CO" sz="4400" dirty="0">
                <a:solidFill>
                  <a:schemeClr val="bg2">
                    <a:lumMod val="50000"/>
                    <a:lumOff val="50000"/>
                  </a:schemeClr>
                </a:solidFill>
                <a:latin typeface="Caniago" panose="02000600000000000000" pitchFamily="2" charset="0"/>
                <a:ea typeface="Calibri" panose="020F0502020204030204" pitchFamily="34" charset="0"/>
                <a:cs typeface="Times New Roman" panose="02020603050405020304" pitchFamily="18" charset="0"/>
              </a:rPr>
              <a:t>"Destapa  la historia de un barrio con, ritmo y sabor sin igual"</a:t>
            </a:r>
          </a:p>
        </p:txBody>
      </p:sp>
      <p:sp>
        <p:nvSpPr>
          <p:cNvPr id="12" name="Título 1"/>
          <p:cNvSpPr txBox="1">
            <a:spLocks/>
          </p:cNvSpPr>
          <p:nvPr/>
        </p:nvSpPr>
        <p:spPr>
          <a:xfrm>
            <a:off x="1816482" y="854112"/>
            <a:ext cx="8729331" cy="193654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8400" kern="1200" cap="all" spc="800" baseline="0">
                <a:solidFill>
                  <a:schemeClr val="tx2"/>
                </a:solidFill>
                <a:latin typeface="+mj-lt"/>
                <a:ea typeface="+mj-ea"/>
                <a:cs typeface="+mj-cs"/>
              </a:defRPr>
            </a:lvl1pPr>
          </a:lstStyle>
          <a:p>
            <a:r>
              <a:rPr lang="es-MX" sz="16600" dirty="0" smtClean="0">
                <a:solidFill>
                  <a:schemeClr val="bg2">
                    <a:lumMod val="50000"/>
                    <a:lumOff val="50000"/>
                  </a:schemeClr>
                </a:solidFill>
              </a:rPr>
              <a:t>EL POZÓN </a:t>
            </a:r>
            <a:endParaRPr lang="es-CO" sz="16600" dirty="0">
              <a:solidFill>
                <a:schemeClr val="bg2">
                  <a:lumMod val="50000"/>
                  <a:lumOff val="50000"/>
                </a:schemeClr>
              </a:solidFill>
            </a:endParaRPr>
          </a:p>
        </p:txBody>
      </p:sp>
      <p:pic>
        <p:nvPicPr>
          <p:cNvPr id="13" name="Imagen 12"/>
          <p:cNvPicPr/>
          <p:nvPr/>
        </p:nvPicPr>
        <p:blipFill>
          <a:blip r:embed="rId4">
            <a:extLst>
              <a:ext uri="{28A0092B-C50C-407E-A947-70E740481C1C}">
                <a14:useLocalDpi xmlns:a14="http://schemas.microsoft.com/office/drawing/2010/main" val="0"/>
              </a:ext>
            </a:extLst>
          </a:blip>
          <a:srcRect/>
          <a:stretch>
            <a:fillRect/>
          </a:stretch>
        </p:blipFill>
        <p:spPr bwMode="auto">
          <a:xfrm>
            <a:off x="182880" y="3605349"/>
            <a:ext cx="3161211" cy="3075117"/>
          </a:xfrm>
          <a:prstGeom prst="rect">
            <a:avLst/>
          </a:prstGeom>
          <a:noFill/>
        </p:spPr>
      </p:pic>
      <p:pic>
        <p:nvPicPr>
          <p:cNvPr id="14" name="Imagen 13" descr="I:\RIGOBERTO CASTRO PÉREZ\FUNDACIÓN  CASA MUSEO POZÓN\IMAGEN LOGO DE LA FUNDACIÓN\logo de 2024.png"/>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09886" y="3247563"/>
            <a:ext cx="1228725" cy="1231265"/>
          </a:xfrm>
          <a:prstGeom prst="rect">
            <a:avLst/>
          </a:prstGeom>
          <a:noFill/>
          <a:ln>
            <a:noFill/>
          </a:ln>
        </p:spPr>
      </p:pic>
    </p:spTree>
    <p:extLst>
      <p:ext uri="{BB962C8B-B14F-4D97-AF65-F5344CB8AC3E}">
        <p14:creationId xmlns:p14="http://schemas.microsoft.com/office/powerpoint/2010/main" val="4851361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p:nvPr/>
        </p:nvPicPr>
        <p:blipFill rotWithShape="1">
          <a:blip r:embed="rId2">
            <a:clrChange>
              <a:clrFrom>
                <a:srgbClr val="F3F3F2"/>
              </a:clrFrom>
              <a:clrTo>
                <a:srgbClr val="F3F3F2">
                  <a:alpha val="0"/>
                </a:srgbClr>
              </a:clrTo>
            </a:clrChange>
            <a:extLst>
              <a:ext uri="{28A0092B-C50C-407E-A947-70E740481C1C}">
                <a14:useLocalDpi xmlns:a14="http://schemas.microsoft.com/office/drawing/2010/main" val="0"/>
              </a:ext>
            </a:extLst>
          </a:blip>
          <a:srcRect r="5518"/>
          <a:stretch/>
        </p:blipFill>
        <p:spPr bwMode="auto">
          <a:xfrm rot="10800000">
            <a:off x="10258698" y="-1"/>
            <a:ext cx="1933302" cy="6857999"/>
          </a:xfrm>
          <a:prstGeom prst="rect">
            <a:avLst/>
          </a:prstGeom>
          <a:noFill/>
          <a:ln>
            <a:noFill/>
          </a:ln>
          <a:extLst>
            <a:ext uri="{53640926-AAD7-44D8-BBD7-CCE9431645EC}">
              <a14:shadowObscured xmlns:a14="http://schemas.microsoft.com/office/drawing/2010/main"/>
            </a:ext>
          </a:extLst>
        </p:spPr>
      </p:pic>
      <p:sp>
        <p:nvSpPr>
          <p:cNvPr id="12" name="Rectángulo 11"/>
          <p:cNvSpPr/>
          <p:nvPr/>
        </p:nvSpPr>
        <p:spPr>
          <a:xfrm>
            <a:off x="2879231" y="227086"/>
            <a:ext cx="7349650" cy="832023"/>
          </a:xfrm>
          <a:prstGeom prst="rect">
            <a:avLst/>
          </a:prstGeom>
        </p:spPr>
        <p:txBody>
          <a:bodyPr wrap="square">
            <a:spAutoFit/>
          </a:bodyPr>
          <a:lstStyle/>
          <a:p>
            <a:pPr algn="just">
              <a:lnSpc>
                <a:spcPct val="107000"/>
              </a:lnSpc>
              <a:spcAft>
                <a:spcPts val="800"/>
              </a:spcAft>
            </a:pPr>
            <a:r>
              <a:rPr lang="es-CO" sz="2000" b="1" dirty="0">
                <a:latin typeface="Arial" panose="020B0604020202020204" pitchFamily="34" charset="0"/>
                <a:ea typeface="Times New Roman" panose="02020603050405020304" pitchFamily="18" charset="0"/>
                <a:cs typeface="Times New Roman" panose="02020603050405020304" pitchFamily="18" charset="0"/>
              </a:rPr>
              <a:t>Duración:</a:t>
            </a:r>
            <a:r>
              <a:rPr lang="es-CO" sz="2000" dirty="0">
                <a:latin typeface="Arial" panose="020B0604020202020204" pitchFamily="34" charset="0"/>
                <a:ea typeface="Times New Roman" panose="02020603050405020304" pitchFamily="18" charset="0"/>
                <a:cs typeface="Times New Roman" panose="02020603050405020304" pitchFamily="18" charset="0"/>
              </a:rPr>
              <a:t> 1 día </a:t>
            </a:r>
            <a:r>
              <a:rPr lang="es-CO" sz="2000" b="1" dirty="0">
                <a:latin typeface="Arial" panose="020B0604020202020204" pitchFamily="34" charset="0"/>
                <a:ea typeface="Times New Roman" panose="02020603050405020304" pitchFamily="18" charset="0"/>
                <a:cs typeface="Times New Roman" panose="02020603050405020304" pitchFamily="18" charset="0"/>
              </a:rPr>
              <a:t>Grupo recomendado:</a:t>
            </a:r>
            <a:r>
              <a:rPr lang="es-CO" sz="2000" dirty="0">
                <a:latin typeface="Arial" panose="020B0604020202020204" pitchFamily="34" charset="0"/>
                <a:ea typeface="Times New Roman" panose="02020603050405020304" pitchFamily="18" charset="0"/>
                <a:cs typeface="Times New Roman" panose="02020603050405020304" pitchFamily="18" charset="0"/>
              </a:rPr>
              <a:t> 10-20 personas </a:t>
            </a:r>
            <a:endParaRPr lang="es-CO" dirty="0">
              <a:latin typeface="Calibri" panose="020F0502020204030204" pitchFamily="34" charset="0"/>
              <a:ea typeface="Calibri" panose="020F0502020204030204" pitchFamily="34" charset="0"/>
              <a:cs typeface="Times New Roman" panose="02020603050405020304" pitchFamily="18" charset="0"/>
            </a:endParaRPr>
          </a:p>
          <a:p>
            <a:r>
              <a:rPr lang="es-CO" sz="2000" b="1" dirty="0">
                <a:latin typeface="Arial" panose="020B0604020202020204" pitchFamily="34" charset="0"/>
                <a:ea typeface="Times New Roman" panose="02020603050405020304" pitchFamily="18" charset="0"/>
              </a:rPr>
              <a:t>Costo estimado por persona: Plan Premium</a:t>
            </a:r>
            <a:r>
              <a:rPr lang="es-CO" sz="2000" dirty="0">
                <a:latin typeface="Arial" panose="020B0604020202020204" pitchFamily="34" charset="0"/>
                <a:ea typeface="Times New Roman" panose="02020603050405020304" pitchFamily="18" charset="0"/>
              </a:rPr>
              <a:t> $295.000</a:t>
            </a:r>
            <a:endParaRPr lang="es-CO" sz="2000" dirty="0"/>
          </a:p>
        </p:txBody>
      </p:sp>
      <p:sp>
        <p:nvSpPr>
          <p:cNvPr id="4" name="Rectángulo 3">
            <a:extLst>
              <a:ext uri="{FF2B5EF4-FFF2-40B4-BE49-F238E27FC236}">
                <a16:creationId xmlns:a16="http://schemas.microsoft.com/office/drawing/2014/main" id="{E67A4D77-7343-E0A3-DA14-A35512189679}"/>
              </a:ext>
            </a:extLst>
          </p:cNvPr>
          <p:cNvSpPr/>
          <p:nvPr/>
        </p:nvSpPr>
        <p:spPr>
          <a:xfrm>
            <a:off x="2879231" y="1287315"/>
            <a:ext cx="8837488" cy="5573129"/>
          </a:xfrm>
          <a:prstGeom prst="rect">
            <a:avLst/>
          </a:prstGeom>
        </p:spPr>
        <p:txBody>
          <a:bodyPr wrap="square">
            <a:spAutoFit/>
          </a:bodyPr>
          <a:lstStyle/>
          <a:p>
            <a:pPr algn="just">
              <a:lnSpc>
                <a:spcPct val="107000"/>
              </a:lnSpc>
              <a:spcAft>
                <a:spcPts val="800"/>
              </a:spcAft>
            </a:pPr>
            <a:r>
              <a:rPr lang="es-CO" sz="1600" b="1" dirty="0"/>
              <a:t>MOMENTO UNO: BIENVENIDA:  LAS LETRAS; Destapa la historia de un barrio con ritmo y sabor sin </a:t>
            </a:r>
            <a:r>
              <a:rPr lang="es-CO" sz="1600" b="1" dirty="0" smtClean="0"/>
              <a:t>igual“ </a:t>
            </a:r>
            <a:r>
              <a:rPr lang="es-CO" sz="1100" b="1" dirty="0" smtClean="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DURACIÓN</a:t>
            </a:r>
            <a:r>
              <a:rPr lang="es-CO" sz="1100" b="1" dirty="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 9:00 AM –  </a:t>
            </a:r>
            <a:r>
              <a:rPr lang="es-CO" sz="1100" b="1" dirty="0" smtClean="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9:30 </a:t>
            </a:r>
            <a:r>
              <a:rPr lang="es-CO" sz="1100" b="1" dirty="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AM</a:t>
            </a:r>
          </a:p>
          <a:p>
            <a:pPr algn="just">
              <a:lnSpc>
                <a:spcPct val="107000"/>
              </a:lnSpc>
              <a:spcAft>
                <a:spcPts val="800"/>
              </a:spcAft>
            </a:pPr>
            <a:r>
              <a:rPr lang="es-MX" sz="1600" b="1" dirty="0"/>
              <a:t>MOMENTO DOS: CASA MUSEO POZÓN – UN VIAJE A LA HISTORIA Y CULTURA DEL BARRIO:</a:t>
            </a:r>
            <a:r>
              <a:rPr lang="es-MX" sz="1600" dirty="0"/>
              <a:t> </a:t>
            </a:r>
            <a:r>
              <a:rPr lang="es-CO" sz="1100" b="1" dirty="0" smtClean="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DURACIÓN</a:t>
            </a:r>
            <a:r>
              <a:rPr lang="es-CO" sz="1100" b="1" dirty="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  </a:t>
            </a:r>
            <a:r>
              <a:rPr lang="es-CO" sz="1100" b="1" dirty="0" smtClean="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9:30 </a:t>
            </a:r>
            <a:r>
              <a:rPr lang="es-CO" sz="1100" b="1" dirty="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AM – </a:t>
            </a:r>
            <a:r>
              <a:rPr lang="es-CO" sz="1100" b="1" dirty="0" smtClean="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10:30 </a:t>
            </a:r>
            <a:r>
              <a:rPr lang="es-CO" sz="1100" b="1" dirty="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PM</a:t>
            </a:r>
          </a:p>
          <a:p>
            <a:pPr algn="just">
              <a:lnSpc>
                <a:spcPct val="107000"/>
              </a:lnSpc>
              <a:spcAft>
                <a:spcPts val="800"/>
              </a:spcAft>
            </a:pPr>
            <a:r>
              <a:rPr lang="es-CO" sz="1600" b="1" dirty="0" smtClean="0"/>
              <a:t>MOMENTO </a:t>
            </a:r>
            <a:r>
              <a:rPr lang="es-CO" sz="1600" b="1" dirty="0"/>
              <a:t>TRES: </a:t>
            </a:r>
            <a:r>
              <a:rPr lang="es-CO" sz="1600" b="1" dirty="0" smtClean="0"/>
              <a:t>: </a:t>
            </a:r>
            <a:r>
              <a:rPr lang="es-CO" sz="1100" b="1" dirty="0" smtClean="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DURACIÓN </a:t>
            </a:r>
            <a:r>
              <a:rPr lang="es-CO" sz="1100" b="1" dirty="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 </a:t>
            </a:r>
            <a:r>
              <a:rPr lang="es-CO" sz="1100" b="1" dirty="0" smtClean="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10:30 </a:t>
            </a:r>
            <a:r>
              <a:rPr lang="es-CO" sz="1100" b="1" dirty="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PM – </a:t>
            </a:r>
            <a:r>
              <a:rPr lang="es-CO" sz="1100" b="1" dirty="0" smtClean="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11:00 </a:t>
            </a:r>
            <a:r>
              <a:rPr lang="es-CO" sz="1100" b="1" dirty="0">
                <a:solidFill>
                  <a:schemeClr val="tx2">
                    <a:lumMod val="75000"/>
                    <a:lumOff val="25000"/>
                  </a:schemeClr>
                </a:solidFill>
                <a:latin typeface="Arial" panose="020B0604020202020204" pitchFamily="34" charset="0"/>
                <a:ea typeface="Calibri" panose="020F0502020204030204" pitchFamily="34" charset="0"/>
                <a:cs typeface="Arial" panose="020B0604020202020204" pitchFamily="34" charset="0"/>
              </a:rPr>
              <a:t>PM </a:t>
            </a:r>
          </a:p>
          <a:p>
            <a:pPr algn="just">
              <a:lnSpc>
                <a:spcPct val="107000"/>
              </a:lnSpc>
              <a:spcAft>
                <a:spcPts val="800"/>
              </a:spcAft>
            </a:pPr>
            <a:r>
              <a:rPr lang="es-MX" sz="1600" b="1" dirty="0"/>
              <a:t>MOMENTO CUATRO: REAFIRMACION AFRO EN EL POZON – UNA EXPERIENCIA CULTURAL TRANSFORMADORA </a:t>
            </a:r>
            <a:r>
              <a:rPr lang="es-CO" sz="1100" b="1" dirty="0" smtClean="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DURACIÓN</a:t>
            </a:r>
            <a:r>
              <a:rPr lang="es-CO" sz="1100" b="1" dirty="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 </a:t>
            </a:r>
            <a:r>
              <a:rPr lang="es-CO" sz="1100" b="1" dirty="0" smtClean="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11:00PM </a:t>
            </a:r>
            <a:r>
              <a:rPr lang="es-CO" sz="1100" b="1" dirty="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 </a:t>
            </a:r>
            <a:r>
              <a:rPr lang="es-CO" sz="1100" b="1" dirty="0" smtClean="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12:00 </a:t>
            </a:r>
            <a:r>
              <a:rPr lang="es-CO" sz="1100" b="1" dirty="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PM </a:t>
            </a:r>
          </a:p>
          <a:p>
            <a:pPr algn="just">
              <a:lnSpc>
                <a:spcPct val="107000"/>
              </a:lnSpc>
              <a:spcAft>
                <a:spcPts val="800"/>
              </a:spcAft>
            </a:pPr>
            <a:r>
              <a:rPr lang="es-MX" sz="1600" b="1" dirty="0"/>
              <a:t>MOMENTO CINCO: EXPERIENCIA GASTRONOMICA – SABORES Y RITMOS DEL </a:t>
            </a:r>
            <a:r>
              <a:rPr lang="es-MX" sz="1600" b="1" dirty="0" smtClean="0"/>
              <a:t>CARIBE. </a:t>
            </a:r>
            <a:r>
              <a:rPr lang="es-CO" sz="1100" b="1" dirty="0" smtClean="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DURACIÓN</a:t>
            </a:r>
            <a:r>
              <a:rPr lang="es-CO" sz="1100" b="1" dirty="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 </a:t>
            </a:r>
            <a:r>
              <a:rPr lang="es-CO" sz="1100" b="1" dirty="0" smtClean="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12:00 </a:t>
            </a:r>
            <a:r>
              <a:rPr lang="es-CO" sz="1100" b="1" dirty="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PM 1</a:t>
            </a:r>
            <a:r>
              <a:rPr lang="es-CO" sz="1100" b="1" dirty="0" smtClean="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:00 </a:t>
            </a:r>
            <a:r>
              <a:rPr lang="es-CO" sz="1100" b="1" dirty="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PM</a:t>
            </a:r>
          </a:p>
          <a:p>
            <a:pPr algn="just">
              <a:lnSpc>
                <a:spcPct val="107000"/>
              </a:lnSpc>
              <a:spcAft>
                <a:spcPts val="800"/>
              </a:spcAft>
            </a:pPr>
            <a:r>
              <a:rPr lang="es-MX" sz="1600" b="1" dirty="0"/>
              <a:t>MOMENTO SEÍS: CENTRO CULTURAL LAS PILANDERAS: </a:t>
            </a:r>
            <a:r>
              <a:rPr lang="es-CO" sz="1600" b="1" dirty="0"/>
              <a:t>RITMO, TRADICIÓN Y FOLCLORE</a:t>
            </a:r>
            <a:r>
              <a:rPr lang="es-CO" sz="1600" b="1" dirty="0" smtClean="0"/>
              <a:t>:  </a:t>
            </a:r>
            <a:r>
              <a:rPr lang="es-CO" sz="1100" b="1" dirty="0" smtClean="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DURACIÓN 1:00PM </a:t>
            </a:r>
            <a:r>
              <a:rPr lang="es-CO" sz="1100" b="1" dirty="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 2</a:t>
            </a:r>
            <a:r>
              <a:rPr lang="es-CO" sz="1100" b="1" dirty="0" smtClean="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:00PM</a:t>
            </a:r>
            <a:endParaRPr lang="es-CO" sz="1100" b="1" dirty="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endParaRPr>
          </a:p>
          <a:p>
            <a:pPr algn="just">
              <a:lnSpc>
                <a:spcPct val="107000"/>
              </a:lnSpc>
              <a:spcAft>
                <a:spcPts val="800"/>
              </a:spcAft>
            </a:pPr>
            <a:r>
              <a:rPr lang="es-MX" sz="1600" b="1" dirty="0"/>
              <a:t>MOMENTO SIETE: CENTROS ALTERNATIVOS: ACUPUNTURA Y SABEDORAS ANCESTRALES</a:t>
            </a:r>
            <a:r>
              <a:rPr lang="es-MX" sz="1600" b="1" dirty="0" smtClean="0"/>
              <a:t>: </a:t>
            </a:r>
            <a:r>
              <a:rPr lang="es-CO" sz="1100" b="1" dirty="0">
                <a:solidFill>
                  <a:schemeClr val="tx2">
                    <a:lumMod val="75000"/>
                    <a:lumOff val="25000"/>
                  </a:schemeClr>
                </a:solidFill>
                <a:latin typeface="Arial" panose="020B0604020202020204" pitchFamily="34" charset="0"/>
                <a:cs typeface="Arial" panose="020B0604020202020204" pitchFamily="34" charset="0"/>
              </a:rPr>
              <a:t> </a:t>
            </a:r>
            <a:r>
              <a:rPr lang="es-CO" sz="1100" b="1" dirty="0" smtClean="0">
                <a:solidFill>
                  <a:schemeClr val="tx2">
                    <a:lumMod val="75000"/>
                    <a:lumOff val="25000"/>
                  </a:schemeClr>
                </a:solidFill>
                <a:latin typeface="Arial" panose="020B0604020202020204" pitchFamily="34" charset="0"/>
                <a:cs typeface="Arial" panose="020B0604020202020204" pitchFamily="34" charset="0"/>
              </a:rPr>
              <a:t>2</a:t>
            </a:r>
            <a:r>
              <a:rPr lang="es-CO" sz="1100" b="1" dirty="0" smtClean="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:00 </a:t>
            </a:r>
            <a:r>
              <a:rPr lang="es-CO" sz="1100" b="1" dirty="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PM – </a:t>
            </a:r>
            <a:r>
              <a:rPr lang="es-CO" sz="1100" b="1" dirty="0" smtClean="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2:30PM</a:t>
            </a:r>
            <a:endParaRPr lang="es-CO" sz="1100" b="1" dirty="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endParaRPr>
          </a:p>
          <a:p>
            <a:pPr algn="just">
              <a:lnSpc>
                <a:spcPct val="107000"/>
              </a:lnSpc>
              <a:spcAft>
                <a:spcPts val="800"/>
              </a:spcAft>
            </a:pPr>
            <a:r>
              <a:rPr lang="es-MX" sz="1600" b="1" dirty="0"/>
              <a:t>MOMENTO OCHO: ECO-PARQUE CHAMARÍA – CIÉNEGA DE LA VIRGÉN</a:t>
            </a:r>
            <a:r>
              <a:rPr lang="es-MX" sz="1600" dirty="0"/>
              <a:t>: </a:t>
            </a:r>
            <a:r>
              <a:rPr lang="es-CO" sz="1200" b="1" dirty="0" smtClean="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DURACIÓN</a:t>
            </a:r>
            <a:r>
              <a:rPr lang="es-CO" sz="1200" b="1" dirty="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 </a:t>
            </a:r>
            <a:r>
              <a:rPr lang="es-CO" sz="1200" b="1" dirty="0" smtClean="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2:30 </a:t>
            </a:r>
            <a:r>
              <a:rPr lang="es-CO" sz="1200" b="1" dirty="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PM </a:t>
            </a:r>
            <a:r>
              <a:rPr lang="es-CO" sz="1200" b="1" dirty="0" smtClean="0">
                <a:solidFill>
                  <a:schemeClr val="tx2">
                    <a:lumMod val="75000"/>
                    <a:lumOff val="25000"/>
                  </a:schemeClr>
                </a:solidFill>
                <a:latin typeface="Arial" panose="020B0604020202020204" pitchFamily="34" charset="0"/>
                <a:ea typeface="Times New Roman" panose="02020603050405020304" pitchFamily="18" charset="0"/>
                <a:cs typeface="Arial" panose="020B0604020202020204" pitchFamily="34" charset="0"/>
              </a:rPr>
              <a:t>3:30 PM</a:t>
            </a:r>
          </a:p>
          <a:p>
            <a:pPr algn="just">
              <a:lnSpc>
                <a:spcPct val="107000"/>
              </a:lnSpc>
              <a:spcAft>
                <a:spcPts val="800"/>
              </a:spcAft>
            </a:pPr>
            <a:r>
              <a:rPr lang="es-CO" b="1" dirty="0"/>
              <a:t>MOMENTOS NUEVE: MAKUMBA NIGHT – LA FIESTA AFROCARIBEÑA EN EL </a:t>
            </a:r>
            <a:r>
              <a:rPr lang="es-CO" b="1" dirty="0" smtClean="0"/>
              <a:t>POZÓN</a:t>
            </a:r>
            <a:r>
              <a:rPr lang="es-CO" sz="1400" b="1" dirty="0" smtClean="0">
                <a:latin typeface="Arial" panose="020B0604020202020204" pitchFamily="34" charset="0"/>
                <a:cs typeface="Arial" panose="020B0604020202020204" pitchFamily="34" charset="0"/>
              </a:rPr>
              <a:t>:   </a:t>
            </a:r>
            <a:r>
              <a:rPr lang="es-CO" sz="1400" dirty="0" smtClean="0">
                <a:latin typeface="Arial" panose="020B0604020202020204" pitchFamily="34" charset="0"/>
                <a:cs typeface="Arial" panose="020B0604020202020204" pitchFamily="34" charset="0"/>
              </a:rPr>
              <a:t>Duración </a:t>
            </a:r>
            <a:r>
              <a:rPr lang="es-CO" sz="1100" dirty="0" smtClean="0">
                <a:latin typeface="Arial" panose="020B0604020202020204" pitchFamily="34" charset="0"/>
                <a:cs typeface="Arial" panose="020B0604020202020204" pitchFamily="34" charset="0"/>
              </a:rPr>
              <a:t>3:30 – 5:00 PM</a:t>
            </a:r>
            <a:endParaRPr lang="es-CO" sz="1050" dirty="0">
              <a:latin typeface="Arial" panose="020B0604020202020204" pitchFamily="34" charset="0"/>
              <a:cs typeface="Arial" panose="020B0604020202020204" pitchFamily="34" charset="0"/>
            </a:endParaRPr>
          </a:p>
        </p:txBody>
      </p:sp>
      <p:pic>
        <p:nvPicPr>
          <p:cNvPr id="6" name="Imagen 5"/>
          <p:cNvPicPr/>
          <p:nvPr/>
        </p:nvPicPr>
        <p:blipFill>
          <a:blip r:embed="rId3">
            <a:extLst>
              <a:ext uri="{28A0092B-C50C-407E-A947-70E740481C1C}">
                <a14:useLocalDpi xmlns:a14="http://schemas.microsoft.com/office/drawing/2010/main" val="0"/>
              </a:ext>
            </a:extLst>
          </a:blip>
          <a:srcRect/>
          <a:stretch>
            <a:fillRect/>
          </a:stretch>
        </p:blipFill>
        <p:spPr bwMode="auto">
          <a:xfrm>
            <a:off x="156755" y="1993730"/>
            <a:ext cx="2826979" cy="2816072"/>
          </a:xfrm>
          <a:prstGeom prst="rect">
            <a:avLst/>
          </a:prstGeom>
          <a:noFill/>
        </p:spPr>
      </p:pic>
    </p:spTree>
    <p:extLst>
      <p:ext uri="{BB962C8B-B14F-4D97-AF65-F5344CB8AC3E}">
        <p14:creationId xmlns:p14="http://schemas.microsoft.com/office/powerpoint/2010/main" val="390723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64526" y="1347789"/>
            <a:ext cx="10563368" cy="5409173"/>
          </a:xfrm>
          <a:prstGeom prst="rect">
            <a:avLst/>
          </a:prstGeom>
        </p:spPr>
        <p:txBody>
          <a:bodyPr wrap="square">
            <a:spAutoFit/>
          </a:bodyPr>
          <a:lstStyle/>
          <a:p>
            <a:pPr algn="just">
              <a:lnSpc>
                <a:spcPct val="107000"/>
              </a:lnSpc>
              <a:spcAft>
                <a:spcPts val="800"/>
              </a:spcAft>
            </a:pPr>
            <a:r>
              <a:rPr lang="es-CO" sz="28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OBJETIVO DEL RECORRIDO</a:t>
            </a:r>
            <a:endParaRPr lang="es-CO" sz="2400" dirty="0">
              <a:solidFill>
                <a:schemeClr val="tx2">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smtClean="0">
                <a:latin typeface="Arial" panose="020B0604020202020204" pitchFamily="34" charset="0"/>
                <a:ea typeface="Times New Roman" panose="02020603050405020304" pitchFamily="18" charset="0"/>
                <a:cs typeface="Times New Roman" panose="02020603050405020304" pitchFamily="18" charset="0"/>
              </a:rPr>
              <a:t>RUTA TURÍSTICA  </a:t>
            </a:r>
            <a:r>
              <a:rPr lang="es-CO" dirty="0">
                <a:latin typeface="Arial" panose="020B0604020202020204" pitchFamily="34" charset="0"/>
                <a:ea typeface="Times New Roman" panose="02020603050405020304" pitchFamily="18" charset="0"/>
                <a:cs typeface="Times New Roman" panose="02020603050405020304" pitchFamily="18" charset="0"/>
              </a:rPr>
              <a:t>EL POZÓN, Destapa la Historia	de un Barrio con Ritmo y Sabor sin Igual, busca resaltar y preservar la riqueza cultural, histórica y natural del barrio El Pozón, ofreciendo una experiencia auténtica e inmersiva que conecta a los visitantes con la identidad y el legado de la comunidad.</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A través de un recorrido estructurado, los participantes podrán explorar la historia del barrio, conocer su museo comunitario, sus tradiciones, disfrutar de su vibrante escena artística y musical, y degustar su gastronomía típica, todo mientras se sumergen en la calidez y hospitalidad de sus habitantes; mientras fomenta el turismo sostenible, promoviendo el respeto por el entorno natural y la biodiversidad de la región, con actividades como el avistamiento de aves en la Ciénaga de la Virgen y la ruta muralística, que reflejan la creatividad y el espíritu comunitario del barrio.</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Cada momento del recorrido está diseñado para fusionar tradición y modernidad, permitiendo a los visitantes vivir el espíritu de El Pozón a través de relatos, expresiones artísticas, sabores únicos y paisajes naturales impresionantes.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Este viaje no solo será una experiencia turística, sino también una oportunidad para fortalecer el sentido de identidad y pertenencia, promoviendo el desarrollo cultural y económico del barrio.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p:cNvSpPr/>
          <p:nvPr/>
        </p:nvSpPr>
        <p:spPr>
          <a:xfrm>
            <a:off x="1064526" y="339321"/>
            <a:ext cx="6096000" cy="768287"/>
          </a:xfrm>
          <a:prstGeom prst="rect">
            <a:avLst/>
          </a:prstGeom>
        </p:spPr>
        <p:txBody>
          <a:bodyPr>
            <a:spAutoFit/>
          </a:bodyPr>
          <a:lstStyle/>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Duración:</a:t>
            </a:r>
            <a:r>
              <a:rPr lang="es-CO" dirty="0">
                <a:latin typeface="Arial" panose="020B0604020202020204" pitchFamily="34" charset="0"/>
                <a:ea typeface="Times New Roman" panose="02020603050405020304" pitchFamily="18" charset="0"/>
                <a:cs typeface="Times New Roman" panose="02020603050405020304" pitchFamily="18" charset="0"/>
              </a:rPr>
              <a:t> 1 día </a:t>
            </a:r>
            <a:r>
              <a:rPr lang="es-CO" b="1" dirty="0">
                <a:latin typeface="Arial" panose="020B0604020202020204" pitchFamily="34" charset="0"/>
                <a:ea typeface="Times New Roman" panose="02020603050405020304" pitchFamily="18" charset="0"/>
                <a:cs typeface="Times New Roman" panose="02020603050405020304" pitchFamily="18" charset="0"/>
              </a:rPr>
              <a:t>Grupo recomendado:</a:t>
            </a:r>
            <a:r>
              <a:rPr lang="es-CO" dirty="0">
                <a:latin typeface="Arial" panose="020B0604020202020204" pitchFamily="34" charset="0"/>
                <a:ea typeface="Times New Roman" panose="02020603050405020304" pitchFamily="18" charset="0"/>
                <a:cs typeface="Times New Roman" panose="02020603050405020304" pitchFamily="18" charset="0"/>
              </a:rPr>
              <a:t> 10-20 personas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r>
              <a:rPr lang="es-CO" b="1" dirty="0">
                <a:latin typeface="Arial" panose="020B0604020202020204" pitchFamily="34" charset="0"/>
                <a:ea typeface="Times New Roman" panose="02020603050405020304" pitchFamily="18" charset="0"/>
              </a:rPr>
              <a:t>Costo estimado por persona:</a:t>
            </a:r>
            <a:r>
              <a:rPr lang="es-CO" dirty="0">
                <a:latin typeface="Arial" panose="020B0604020202020204" pitchFamily="34" charset="0"/>
                <a:ea typeface="Times New Roman" panose="02020603050405020304" pitchFamily="18" charset="0"/>
              </a:rPr>
              <a:t> $282.000</a:t>
            </a:r>
            <a:endParaRPr lang="es-CO" dirty="0"/>
          </a:p>
        </p:txBody>
      </p:sp>
    </p:spTree>
    <p:extLst>
      <p:ext uri="{BB962C8B-B14F-4D97-AF65-F5344CB8AC3E}">
        <p14:creationId xmlns:p14="http://schemas.microsoft.com/office/powerpoint/2010/main" val="3179742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55343" y="1033612"/>
            <a:ext cx="10809027" cy="5109091"/>
          </a:xfrm>
          <a:prstGeom prst="rect">
            <a:avLst/>
          </a:prstGeom>
        </p:spPr>
        <p:txBody>
          <a:bodyPr wrap="square">
            <a:spAutoFit/>
          </a:bodyPr>
          <a:lstStyle/>
          <a:p>
            <a:pPr algn="just">
              <a:spcAft>
                <a:spcPts val="0"/>
              </a:spcAft>
            </a:pPr>
            <a:r>
              <a:rPr lang="es-CO" sz="28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MOMENTO 1: BIENVENIDA LAS LETRAS;  </a:t>
            </a:r>
            <a:r>
              <a:rPr lang="es-CO" sz="2800" b="1" dirty="0">
                <a:solidFill>
                  <a:schemeClr val="tx2">
                    <a:lumMod val="75000"/>
                    <a:lumOff val="25000"/>
                  </a:schemeClr>
                </a:solidFill>
                <a:latin typeface="Caniago" panose="02000600000000000000" pitchFamily="2" charset="0"/>
                <a:ea typeface="Calibri" panose="020F0502020204030204" pitchFamily="34" charset="0"/>
                <a:cs typeface="Times New Roman" panose="02020603050405020304" pitchFamily="18" charset="0"/>
              </a:rPr>
              <a:t>Destapa  la historia de un barrio con ritmo y sabor sin igual"</a:t>
            </a:r>
          </a:p>
          <a:p>
            <a:pPr algn="just"/>
            <a:endParaRPr lang="es-CO" b="1" dirty="0">
              <a:solidFill>
                <a:schemeClr val="tx2">
                  <a:lumMod val="75000"/>
                  <a:lumOff val="25000"/>
                </a:schemeClr>
              </a:solidFill>
              <a:latin typeface="Arial" panose="020B0604020202020204" pitchFamily="34" charset="0"/>
              <a:ea typeface="Times New Roman" panose="02020603050405020304" pitchFamily="18" charset="0"/>
            </a:endParaRPr>
          </a:p>
          <a:p>
            <a:pPr algn="just"/>
            <a:endParaRPr lang="es-CO" b="1" dirty="0">
              <a:latin typeface="Arial" panose="020B0604020202020204" pitchFamily="34" charset="0"/>
              <a:ea typeface="Times New Roman" panose="02020603050405020304" pitchFamily="18" charset="0"/>
            </a:endParaRPr>
          </a:p>
          <a:p>
            <a:pPr algn="just"/>
            <a:r>
              <a:rPr lang="es-CO" b="1" dirty="0">
                <a:latin typeface="Arial" panose="020B0604020202020204" pitchFamily="34" charset="0"/>
                <a:ea typeface="Times New Roman" panose="02020603050405020304" pitchFamily="18" charset="0"/>
              </a:rPr>
              <a:t>Actividad:</a:t>
            </a:r>
            <a:r>
              <a:rPr lang="es-CO" dirty="0">
                <a:latin typeface="Arial" panose="020B0604020202020204" pitchFamily="34" charset="0"/>
                <a:ea typeface="Times New Roman" panose="02020603050405020304" pitchFamily="18" charset="0"/>
              </a:rPr>
              <a:t> Este recorrido se inicia desde la entrada del barrios conocido como las LETRAS, donde se ofrecerá  una experiencia visual y fotográfica única, permitiendo a los visitantes explorar el barrio El Pozón de una manera dinámica y entretenida. </a:t>
            </a:r>
          </a:p>
          <a:p>
            <a:pPr algn="just"/>
            <a:endParaRPr lang="es-CO" dirty="0">
              <a:latin typeface="Arial" panose="020B0604020202020204" pitchFamily="34" charset="0"/>
              <a:ea typeface="Times New Roman" panose="02020603050405020304" pitchFamily="18" charset="0"/>
            </a:endParaRPr>
          </a:p>
          <a:p>
            <a:pPr algn="just"/>
            <a:r>
              <a:rPr lang="es-CO" dirty="0">
                <a:latin typeface="Arial" panose="020B0604020202020204" pitchFamily="34" charset="0"/>
                <a:ea typeface="Times New Roman" panose="02020603050405020304" pitchFamily="18" charset="0"/>
              </a:rPr>
              <a:t>Recibimiento especial: Al llegar, los visitantes serán recibidos por la representante de la belleza </a:t>
            </a:r>
            <a:r>
              <a:rPr lang="es-CO" dirty="0" err="1">
                <a:latin typeface="Arial" panose="020B0604020202020204" pitchFamily="34" charset="0"/>
                <a:ea typeface="Times New Roman" panose="02020603050405020304" pitchFamily="18" charset="0"/>
              </a:rPr>
              <a:t>pozonera</a:t>
            </a:r>
            <a:r>
              <a:rPr lang="es-CO" dirty="0">
                <a:latin typeface="Arial" panose="020B0604020202020204" pitchFamily="34" charset="0"/>
                <a:ea typeface="Times New Roman" panose="02020603050405020304" pitchFamily="18" charset="0"/>
              </a:rPr>
              <a:t> como lo es la Señorita Pilandera quien dará una cálida bienvenida y compartirá un breve mensaje sobre la importancia de la identidad cultural y el folclore del barrio. Durante el trayecto, el guía turístico compartirá historias y anécdotas sobre la evolución del barrio, resaltando su riqueza cultural y el significado de sus espacios urbanos. Al llegar a las letras, se realizará una sesión fotográfica profesional, donde los visitantes podrán capturar momentos inolvidables con un fondo vibrante y representativo de la zona.   Para enriquecer la experiencia, se incluirá una actividad interactiva, donde los asistentes podrán conocer más sobre la historia de las letras y su impacto en la identidad del barrio. Además, se ofrecerán </a:t>
            </a:r>
            <a:r>
              <a:rPr lang="es-CO" dirty="0" err="1">
                <a:latin typeface="Arial" panose="020B0604020202020204" pitchFamily="34" charset="0"/>
                <a:ea typeface="Times New Roman" panose="02020603050405020304" pitchFamily="18" charset="0"/>
              </a:rPr>
              <a:t>tips</a:t>
            </a:r>
            <a:r>
              <a:rPr lang="es-CO" dirty="0">
                <a:latin typeface="Arial" panose="020B0604020202020204" pitchFamily="34" charset="0"/>
                <a:ea typeface="Times New Roman" panose="02020603050405020304" pitchFamily="18" charset="0"/>
              </a:rPr>
              <a:t> de fotografía para que cada visitante pueda obtener imágenes espectaculares</a:t>
            </a:r>
            <a:endParaRPr lang="es-CO" dirty="0"/>
          </a:p>
        </p:txBody>
      </p:sp>
    </p:spTree>
    <p:extLst>
      <p:ext uri="{BB962C8B-B14F-4D97-AF65-F5344CB8AC3E}">
        <p14:creationId xmlns:p14="http://schemas.microsoft.com/office/powerpoint/2010/main" val="21926961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09934" y="236879"/>
            <a:ext cx="10672549" cy="6369821"/>
          </a:xfrm>
          <a:prstGeom prst="rect">
            <a:avLst/>
          </a:prstGeom>
        </p:spPr>
        <p:txBody>
          <a:bodyPr wrap="square">
            <a:spAutoFit/>
          </a:bodyPr>
          <a:lstStyle/>
          <a:p>
            <a:pPr algn="just">
              <a:lnSpc>
                <a:spcPct val="107000"/>
              </a:lnSpc>
              <a:spcAft>
                <a:spcPts val="800"/>
              </a:spcAft>
            </a:pPr>
            <a:r>
              <a:rPr lang="es-CO" sz="36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Incluye: </a:t>
            </a:r>
            <a:endParaRPr lang="es-CO" sz="3200" b="1" dirty="0">
              <a:solidFill>
                <a:schemeClr val="tx2">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Transporte en </a:t>
            </a:r>
            <a:r>
              <a:rPr lang="es-CO" dirty="0" err="1">
                <a:latin typeface="Arial" panose="020B0604020202020204" pitchFamily="34" charset="0"/>
                <a:ea typeface="Times New Roman" panose="02020603050405020304" pitchFamily="18" charset="0"/>
                <a:cs typeface="Times New Roman" panose="02020603050405020304" pitchFamily="18" charset="0"/>
              </a:rPr>
              <a:t>visicoches</a:t>
            </a:r>
            <a:r>
              <a:rPr lang="es-CO" dirty="0">
                <a:latin typeface="Arial" panose="020B0604020202020204" pitchFamily="34" charset="0"/>
                <a:ea typeface="Times New Roman" panose="02020603050405020304" pitchFamily="18" charset="0"/>
                <a:cs typeface="Times New Roman" panose="02020603050405020304" pitchFamily="18" charset="0"/>
              </a:rPr>
              <a:t> o Chiva </a:t>
            </a:r>
            <a:r>
              <a:rPr lang="es-CO" dirty="0" err="1">
                <a:latin typeface="Arial" panose="020B0604020202020204" pitchFamily="34" charset="0"/>
                <a:ea typeface="Times New Roman" panose="02020603050405020304" pitchFamily="18" charset="0"/>
                <a:cs typeface="Times New Roman" panose="02020603050405020304" pitchFamily="18" charset="0"/>
              </a:rPr>
              <a:t>Pozonera</a:t>
            </a:r>
            <a:r>
              <a:rPr lang="es-CO" dirty="0">
                <a:latin typeface="Arial" panose="020B0604020202020204" pitchFamily="34" charset="0"/>
                <a:ea typeface="Times New Roman" panose="02020603050405020304" pitchFamily="18" charset="0"/>
                <a:cs typeface="Times New Roman" panose="02020603050405020304" pitchFamily="18" charset="0"/>
              </a:rPr>
              <a:t>, garantizando comodidad y una vista panorámica del recorrido.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Guía turístico especializado, quien compartirá datos históricos y culturales del barrio.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Fotógrafo profesional, encargado de capturar imágenes de alta calidad.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Sesión fotográfica en las letras del barrio, con orientación sobre poses y encuadres.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Actividad interactiva sobre la historia del barrio, promoviendo la conexión con la comunidad.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O" dirty="0" err="1">
                <a:latin typeface="Arial" panose="020B0604020202020204" pitchFamily="34" charset="0"/>
                <a:ea typeface="Times New Roman" panose="02020603050405020304" pitchFamily="18" charset="0"/>
                <a:cs typeface="Times New Roman" panose="02020603050405020304" pitchFamily="18" charset="0"/>
              </a:rPr>
              <a:t>Tips</a:t>
            </a:r>
            <a:r>
              <a:rPr lang="es-CO" dirty="0">
                <a:latin typeface="Arial" panose="020B0604020202020204" pitchFamily="34" charset="0"/>
                <a:ea typeface="Times New Roman" panose="02020603050405020304" pitchFamily="18" charset="0"/>
                <a:cs typeface="Times New Roman" panose="02020603050405020304" pitchFamily="18" charset="0"/>
              </a:rPr>
              <a:t> de fotografía, para que los visitantes puedan mejorar sus habilidades y capturar recuerdos inolvidables.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Costo estimado: </a:t>
            </a:r>
            <a:r>
              <a:rPr lang="es-CO" b="1" dirty="0" smtClean="0">
                <a:latin typeface="Arial" panose="020B0604020202020204" pitchFamily="34" charset="0"/>
                <a:ea typeface="Times New Roman" panose="02020603050405020304" pitchFamily="18" charset="0"/>
                <a:cs typeface="Times New Roman" panose="02020603050405020304" pitchFamily="18" charset="0"/>
              </a:rPr>
              <a:t>$50.000 </a:t>
            </a:r>
            <a:r>
              <a:rPr lang="es-CO" b="1" dirty="0">
                <a:latin typeface="Arial" panose="020B0604020202020204" pitchFamily="34" charset="0"/>
                <a:ea typeface="Times New Roman" panose="02020603050405020304" pitchFamily="18" charset="0"/>
                <a:cs typeface="Times New Roman" panose="02020603050405020304" pitchFamily="18" charset="0"/>
              </a:rPr>
              <a:t>COP por persona. Duración: </a:t>
            </a:r>
            <a:r>
              <a:rPr lang="es-CO" b="1" dirty="0" smtClean="0">
                <a:latin typeface="Arial" panose="020B0604020202020204" pitchFamily="34" charset="0"/>
                <a:ea typeface="Times New Roman" panose="02020603050405020304" pitchFamily="18" charset="0"/>
                <a:cs typeface="Times New Roman" panose="02020603050405020304" pitchFamily="18" charset="0"/>
              </a:rPr>
              <a:t>1/2 </a:t>
            </a:r>
            <a:r>
              <a:rPr lang="es-CO" b="1" dirty="0">
                <a:latin typeface="Arial" panose="020B0604020202020204" pitchFamily="34" charset="0"/>
                <a:ea typeface="Times New Roman" panose="02020603050405020304" pitchFamily="18" charset="0"/>
                <a:cs typeface="Times New Roman" panose="02020603050405020304" pitchFamily="18" charset="0"/>
              </a:rPr>
              <a:t>hora</a:t>
            </a:r>
            <a:r>
              <a:rPr lang="es-CO" dirty="0">
                <a:latin typeface="Arial" panose="020B0604020202020204" pitchFamily="34" charset="0"/>
                <a:ea typeface="Times New Roman" panose="02020603050405020304" pitchFamily="18" charset="0"/>
                <a:cs typeface="Times New Roman" panose="02020603050405020304" pitchFamily="18" charset="0"/>
              </a:rPr>
              <a:t>.</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Actores Involucrados: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Cabildo Pozonero  $ 10.000</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Papallera: 10.000</a:t>
            </a:r>
            <a:r>
              <a:rPr lang="es-CO" b="1" dirty="0">
                <a:latin typeface="Arial" panose="020B0604020202020204" pitchFamily="34" charset="0"/>
                <a:ea typeface="Calibri" panose="020F0502020204030204" pitchFamily="34" charset="0"/>
                <a:cs typeface="Times New Roman" panose="02020603050405020304" pitchFamily="18" charset="0"/>
              </a:rPr>
              <a:t> </a:t>
            </a:r>
            <a:endParaRPr lang="es-CO" b="1" dirty="0" smtClean="0">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MX" b="1" dirty="0" smtClean="0">
                <a:latin typeface="Arial" panose="020B0604020202020204" pitchFamily="34" charset="0"/>
                <a:ea typeface="Calibri" panose="020F0502020204030204" pitchFamily="34" charset="0"/>
                <a:cs typeface="Times New Roman" panose="02020603050405020304" pitchFamily="18" charset="0"/>
              </a:rPr>
              <a:t>Transporte: 10.000</a:t>
            </a:r>
            <a:endParaRPr lang="es-CO" b="1" dirty="0">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Calibri" panose="020F0502020204030204" pitchFamily="34" charset="0"/>
                <a:cs typeface="Times New Roman" panose="02020603050405020304" pitchFamily="18" charset="0"/>
              </a:rPr>
              <a:t>Kit Turístico (Hidratante, Entrega de Escarapela, Gorra, </a:t>
            </a:r>
            <a:r>
              <a:rPr lang="es-CO" b="1" dirty="0" err="1">
                <a:latin typeface="Arial" panose="020B0604020202020204" pitchFamily="34" charset="0"/>
                <a:ea typeface="Calibri" panose="020F0502020204030204" pitchFamily="34" charset="0"/>
                <a:cs typeface="Times New Roman" panose="02020603050405020304" pitchFamily="18" charset="0"/>
              </a:rPr>
              <a:t>Tiker</a:t>
            </a:r>
            <a:r>
              <a:rPr lang="es-CO" b="1" dirty="0">
                <a:latin typeface="Arial" panose="020B0604020202020204" pitchFamily="34" charset="0"/>
                <a:ea typeface="Calibri" panose="020F0502020204030204" pitchFamily="34" charset="0"/>
                <a:cs typeface="Times New Roman" panose="02020603050405020304" pitchFamily="18" charset="0"/>
              </a:rPr>
              <a:t> de Almuerzo, Bebidas $20.000</a:t>
            </a:r>
            <a:endParaRPr lang="es-CO" dirty="0">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Este recorrido no solo permite descubrir los rincones más emblemáticos del barrio, sino que también inmortaliza la experiencia a través de fotografías que reflejan la esencia de El Pozón.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379962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46376" y="280491"/>
            <a:ext cx="10577014" cy="6436698"/>
          </a:xfrm>
          <a:prstGeom prst="rect">
            <a:avLst/>
          </a:prstGeom>
        </p:spPr>
        <p:txBody>
          <a:bodyPr wrap="square">
            <a:spAutoFit/>
          </a:bodyPr>
          <a:lstStyle/>
          <a:p>
            <a:pPr algn="just">
              <a:lnSpc>
                <a:spcPct val="107000"/>
              </a:lnSpc>
              <a:spcAft>
                <a:spcPts val="800"/>
              </a:spcAft>
            </a:pPr>
            <a:r>
              <a:rPr lang="es-CO" sz="28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MOMENTO 2: </a:t>
            </a:r>
            <a:r>
              <a:rPr lang="es-CO" sz="32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CASA MUSEO </a:t>
            </a:r>
            <a:r>
              <a:rPr lang="es-CO" sz="3200" b="1" dirty="0" err="1">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POZoN</a:t>
            </a:r>
            <a:r>
              <a:rPr lang="es-CO" sz="32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 – UN VIAJE A LA HISTORIA Y CULTURA DEL BARRIO</a:t>
            </a:r>
            <a:endParaRPr lang="es-CO" dirty="0">
              <a:solidFill>
                <a:schemeClr val="tx2">
                  <a:lumMod val="75000"/>
                  <a:lumOff val="25000"/>
                </a:schemeClr>
              </a:solidFill>
              <a:latin typeface="Caniago" panose="02000600000000000000" pitchFamily="2" charset="0"/>
              <a:ea typeface="Calibri" panose="020F0502020204030204" pitchFamily="34" charset="0"/>
              <a:cs typeface="Times New Roman" panose="02020603050405020304" pitchFamily="18" charset="0"/>
            </a:endParaRPr>
          </a:p>
          <a:p>
            <a:pPr lvl="0" algn="just"/>
            <a:r>
              <a:rPr lang="es-CO" b="1" dirty="0">
                <a:latin typeface="Arial" panose="020B0604020202020204" pitchFamily="34" charset="0"/>
                <a:ea typeface="Times New Roman" panose="02020603050405020304" pitchFamily="18" charset="0"/>
                <a:cs typeface="Times New Roman" panose="02020603050405020304" pitchFamily="18" charset="0"/>
              </a:rPr>
              <a:t>Actividad:</a:t>
            </a:r>
            <a:r>
              <a:rPr lang="es-CO" dirty="0">
                <a:latin typeface="Arial" panose="020B0604020202020204" pitchFamily="34" charset="0"/>
                <a:ea typeface="Times New Roman" panose="02020603050405020304" pitchFamily="18" charset="0"/>
                <a:cs typeface="Times New Roman" panose="02020603050405020304" pitchFamily="18" charset="0"/>
              </a:rPr>
              <a:t> </a:t>
            </a:r>
            <a:r>
              <a:rPr lang="es-MX" sz="2000" smtClean="0">
                <a:latin typeface="Arial" panose="020B0604020202020204" pitchFamily="34" charset="0"/>
                <a:cs typeface="Arial" panose="020B0604020202020204" pitchFamily="34" charset="0"/>
              </a:rPr>
              <a:t>Un </a:t>
            </a:r>
            <a:r>
              <a:rPr lang="es-MX" sz="2000">
                <a:latin typeface="Arial" panose="020B0604020202020204" pitchFamily="34" charset="0"/>
                <a:cs typeface="Arial" panose="020B0604020202020204" pitchFamily="34" charset="0"/>
              </a:rPr>
              <a:t>espacio emblemático que resguarda la memoria histórica y cultural del barrio; donde los visitantes podrán conocer la evolución, sus tradiciones y el impacto de su comunidad en Cartagena. </a:t>
            </a:r>
            <a:r>
              <a:rPr lang="es-MX" sz="2000" dirty="0">
                <a:latin typeface="Arial" panose="020B0604020202020204" pitchFamily="34" charset="0"/>
                <a:cs typeface="Arial" panose="020B0604020202020204" pitchFamily="34" charset="0"/>
              </a:rPr>
              <a:t>Con relatos a través </a:t>
            </a:r>
            <a:r>
              <a:rPr lang="es-CO" sz="2000">
                <a:latin typeface="Arial" panose="020B0604020202020204" pitchFamily="34" charset="0"/>
                <a:cs typeface="Arial" panose="020B0604020202020204" pitchFamily="34" charset="0"/>
              </a:rPr>
              <a:t>ARTES VIVAS: INTERSTICIOS POZONEROS donde las disciplinas como el arte sonoro, la literatura, la arquitectura y las ciencias; se entrelacen en formas inéditas y provocadoras </a:t>
            </a:r>
            <a:r>
              <a:rPr lang="es-MX" sz="2000">
                <a:latin typeface="Arial" panose="020B0604020202020204" pitchFamily="34" charset="0"/>
                <a:cs typeface="Arial" panose="020B0604020202020204" pitchFamily="34" charset="0"/>
              </a:rPr>
              <a:t>que refleja la identidad y el espíritu barrial. </a:t>
            </a:r>
            <a:r>
              <a:rPr lang="es-MX" sz="2000" dirty="0">
                <a:latin typeface="Arial" panose="020B0604020202020204" pitchFamily="34" charset="0"/>
                <a:cs typeface="Arial" panose="020B0604020202020204" pitchFamily="34" charset="0"/>
              </a:rPr>
              <a:t>Además, los visitantes podrán explorar una exposición fotográfica y documental sobre la transformación del barrio, con imágenes y relatos de sus habitantes desde su Centro de Memoria Histórica, Fotográfica y Audiovisual: Una Lectura del Pasado, EL POZÓN EN IMÁGENES.” IMÁGENES Y MEMORIAS”. permitiendo así mismo la inmersión al sitio arqueológico, mostrándoles a propios y foráneos su conocimiento ancestral; espacios   inspirados profundamente en las raíces anfibias de la comunidad, un lugar donde los caños, arroyuelos y la Ciénaga de la Virgen no solo han moldeado la geografía, sino también la identidad, los saberes y las prácticas de quienes lo habitan</a:t>
            </a:r>
            <a:r>
              <a:rPr lang="es-MX" sz="2000" b="1" dirty="0">
                <a:latin typeface="Arial" panose="020B0604020202020204" pitchFamily="34" charset="0"/>
                <a:cs typeface="Arial" panose="020B0604020202020204" pitchFamily="34" charset="0"/>
              </a:rPr>
              <a:t>. </a:t>
            </a:r>
            <a:r>
              <a:rPr lang="es-MX" sz="2000" dirty="0">
                <a:latin typeface="Arial" panose="020B0604020202020204" pitchFamily="34" charset="0"/>
                <a:cs typeface="Arial" panose="020B0604020202020204" pitchFamily="34" charset="0"/>
              </a:rPr>
              <a:t>  Respondiendo a la necesidad de ofrecer espacios seguros, inclusivos y estimulantes que permitan a los participantes disfrutar, aprender y desarrollarse integralmente, promoviendo valores como el respeto, la solidaridad y la diversidad.</a:t>
            </a:r>
            <a:endParaRPr lang="es-CO" sz="2000">
              <a:latin typeface="Arial" panose="020B0604020202020204" pitchFamily="34" charset="0"/>
              <a:cs typeface="Arial" panose="020B0604020202020204" pitchFamily="34" charset="0"/>
            </a:endParaRPr>
          </a:p>
          <a:p>
            <a:pPr algn="just">
              <a:lnSpc>
                <a:spcPct val="107000"/>
              </a:lnSpc>
              <a:spcAft>
                <a:spcPts val="800"/>
              </a:spcAft>
            </a:pPr>
            <a:endParaRPr lang="es-CO" sz="16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884211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46412" y="812741"/>
            <a:ext cx="10440537" cy="6178166"/>
          </a:xfrm>
          <a:prstGeom prst="rect">
            <a:avLst/>
          </a:prstGeom>
        </p:spPr>
        <p:txBody>
          <a:bodyPr wrap="square">
            <a:spAutoFit/>
          </a:bodyPr>
          <a:lstStyle/>
          <a:p>
            <a:pPr algn="just">
              <a:lnSpc>
                <a:spcPct val="107000"/>
              </a:lnSpc>
              <a:spcAft>
                <a:spcPts val="800"/>
              </a:spcAft>
            </a:pPr>
            <a:r>
              <a:rPr lang="es-CO" sz="36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Incluye:</a:t>
            </a:r>
            <a:endParaRPr lang="es-CO" sz="3200" b="1" dirty="0">
              <a:solidFill>
                <a:schemeClr val="tx2">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Guía turístico especializado, quien contextualizará la historia del barrio y su importancia cultural.</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MX">
                <a:latin typeface="Arial" panose="020B0604020202020204" pitchFamily="34" charset="0"/>
                <a:ea typeface="Times New Roman" panose="02020603050405020304" pitchFamily="18" charset="0"/>
                <a:cs typeface="Times New Roman" panose="02020603050405020304" pitchFamily="18" charset="0"/>
              </a:rPr>
              <a:t>CONEXIÓN CREATIVA: INNOVACIÓN, PATRIMONIO Y LÚDICA COMUNITARIA: CONEXIÓN LÚDICA “BRETOS</a:t>
            </a:r>
            <a:r>
              <a:rPr lang="es-CO" smtClean="0">
                <a:latin typeface="Arial" panose="020B0604020202020204" pitchFamily="34" charset="0"/>
                <a:ea typeface="Times New Roman" panose="02020603050405020304" pitchFamily="18" charset="0"/>
                <a:cs typeface="Times New Roman" panose="02020603050405020304" pitchFamily="18" charset="0"/>
              </a:rPr>
              <a:t>.</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Material informativo, con datos históricos, fotografías y relatos sobre la evolución del barrio.</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Interacción con la comunidad, permitiendo a los visitantes conocer testimonios de habitantes que han sido parte de la transformación del Pozón.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Exposición fotográfica y documental, con imágenes y relatos sobre la historia del barrio.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Espacio de reflexión y diálogo, donde los visitantes podrán compartir sus impresiones y aprender más sobre la identidad cultural del Pozón.</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Costo estimado: </a:t>
            </a:r>
            <a:r>
              <a:rPr lang="es-CO" b="1" dirty="0" smtClean="0">
                <a:latin typeface="Arial" panose="020B0604020202020204" pitchFamily="34" charset="0"/>
                <a:ea typeface="Times New Roman" panose="02020603050405020304" pitchFamily="18" charset="0"/>
                <a:cs typeface="Times New Roman" panose="02020603050405020304" pitchFamily="18" charset="0"/>
              </a:rPr>
              <a:t>$ 35.000 </a:t>
            </a:r>
            <a:r>
              <a:rPr lang="es-CO" b="1" dirty="0">
                <a:latin typeface="Arial" panose="020B0604020202020204" pitchFamily="34" charset="0"/>
                <a:ea typeface="Times New Roman" panose="02020603050405020304" pitchFamily="18" charset="0"/>
                <a:cs typeface="Times New Roman" panose="02020603050405020304" pitchFamily="18" charset="0"/>
              </a:rPr>
              <a:t>COP por persona. Duración: 1 hora y 30 minutos.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Actores involucrados: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Guía Turísticos: $10.000</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smtClean="0">
                <a:latin typeface="Arial" panose="020B0604020202020204" pitchFamily="34" charset="0"/>
                <a:ea typeface="Calibri" panose="020F0502020204030204" pitchFamily="34" charset="0"/>
                <a:cs typeface="Times New Roman" panose="02020603050405020304" pitchFamily="18" charset="0"/>
              </a:rPr>
              <a:t>Conexión Creativa: </a:t>
            </a:r>
            <a:r>
              <a:rPr lang="es-CO" b="1" dirty="0">
                <a:latin typeface="Arial" panose="020B0604020202020204" pitchFamily="34" charset="0"/>
                <a:ea typeface="Calibri" panose="020F0502020204030204" pitchFamily="34" charset="0"/>
                <a:cs typeface="Times New Roman" panose="02020603050405020304" pitchFamily="18" charset="0"/>
              </a:rPr>
              <a:t>$ 5</a:t>
            </a:r>
            <a:r>
              <a:rPr lang="es-CO" b="1" dirty="0" smtClean="0">
                <a:latin typeface="Arial" panose="020B0604020202020204" pitchFamily="34" charset="0"/>
                <a:ea typeface="Calibri" panose="020F0502020204030204" pitchFamily="34" charset="0"/>
                <a:cs typeface="Times New Roman" panose="02020603050405020304" pitchFamily="18" charset="0"/>
              </a:rPr>
              <a:t>.000</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Degustaciones: </a:t>
            </a:r>
            <a:r>
              <a:rPr lang="es-CO" b="1" dirty="0" smtClean="0">
                <a:latin typeface="Arial" panose="020B0604020202020204" pitchFamily="34" charset="0"/>
                <a:ea typeface="Times New Roman" panose="02020603050405020304" pitchFamily="18" charset="0"/>
                <a:cs typeface="Times New Roman" panose="02020603050405020304" pitchFamily="18" charset="0"/>
              </a:rPr>
              <a:t>20,000</a:t>
            </a:r>
          </a:p>
          <a:p>
            <a:pPr algn="just">
              <a:lnSpc>
                <a:spcPct val="107000"/>
              </a:lnSpc>
              <a:spcAft>
                <a:spcPts val="800"/>
              </a:spcAft>
            </a:pPr>
            <a:endParaRPr lang="es-CO" b="1" dirty="0">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Este segundo momento del recorrido no solo educa, sino que </a:t>
            </a:r>
            <a:r>
              <a:rPr lang="es-CO" b="1" dirty="0">
                <a:latin typeface="Arial" panose="020B0604020202020204" pitchFamily="34" charset="0"/>
                <a:ea typeface="Times New Roman" panose="02020603050405020304" pitchFamily="18" charset="0"/>
                <a:cs typeface="Times New Roman" panose="02020603050405020304" pitchFamily="18" charset="0"/>
              </a:rPr>
              <a:t>emociona y conecta</a:t>
            </a:r>
            <a:r>
              <a:rPr lang="es-CO" dirty="0">
                <a:latin typeface="Arial" panose="020B0604020202020204" pitchFamily="34" charset="0"/>
                <a:ea typeface="Times New Roman" panose="02020603050405020304" pitchFamily="18" charset="0"/>
                <a:cs typeface="Times New Roman" panose="02020603050405020304" pitchFamily="18" charset="0"/>
              </a:rPr>
              <a:t> a los visitantes con la esencia del barrio.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26321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82639" y="768909"/>
            <a:ext cx="10754436" cy="5010218"/>
          </a:xfrm>
          <a:prstGeom prst="rect">
            <a:avLst/>
          </a:prstGeom>
        </p:spPr>
        <p:txBody>
          <a:bodyPr wrap="square">
            <a:spAutoFit/>
          </a:bodyPr>
          <a:lstStyle/>
          <a:p>
            <a:pPr algn="just">
              <a:lnSpc>
                <a:spcPct val="107000"/>
              </a:lnSpc>
              <a:spcBef>
                <a:spcPts val="200"/>
              </a:spcBef>
              <a:spcAft>
                <a:spcPts val="0"/>
              </a:spcAft>
            </a:pPr>
            <a:r>
              <a:rPr lang="es-CO" sz="28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MOMENTO 5: </a:t>
            </a:r>
            <a:r>
              <a:rPr lang="es-CO" sz="28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RUTA MURALÍSTICA – ARTE, HISTORIA Y COMUNIDAD</a:t>
            </a:r>
            <a:endParaRPr lang="es-CO"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Actividad:</a:t>
            </a:r>
            <a:r>
              <a:rPr lang="es-CO" dirty="0">
                <a:latin typeface="Arial" panose="020B0604020202020204" pitchFamily="34" charset="0"/>
                <a:ea typeface="Times New Roman" panose="02020603050405020304" pitchFamily="18" charset="0"/>
                <a:cs typeface="Times New Roman" panose="02020603050405020304" pitchFamily="18" charset="0"/>
              </a:rPr>
              <a:t> Este recorrido invita a los visitantes a descubrir los murales emblemáticos del barrio El Pozón, una expresión artística que refleja la identidad, historia y luchas de la comunidad. A través de un paseo guiado, los asistentes podrán conocer el significado detrás de cada obra, explorando los colores, formas y mensajes que los artistas han plasmado en los muros del barrio.</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Cada mural cuenta una historia única, abordando temas como la memoria histórica, la resistencia social y la diversidad cultural. Además, los visitantes tendrán la oportunidad de interactuar con algunos de los artistas locales, quienes compartirán sus experiencias y el proceso creativo detrás de sus obras.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Recibimiento especial: Al inicio del recorrido, los visitantes serán recibidos por el representantes del Muralismo Pozonero, quien dará la bienvenida con un mensaje sobre la importancia del arte urbano en la construcción de identidad y comunidad.</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Para enriquecer la experiencia, se ofrecerá una actividad interactiva, donde los asistentes podrán participar en la creación de un mural colectivo o dejar su huella en una obra comunitaria. También se proporcionará material fotográfico, permitiendo a los visitantes capturar imágenes de los murales más representativos.</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96971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87355" y="1333533"/>
            <a:ext cx="10522423" cy="4721677"/>
          </a:xfrm>
          <a:prstGeom prst="rect">
            <a:avLst/>
          </a:prstGeom>
        </p:spPr>
        <p:txBody>
          <a:bodyPr wrap="square">
            <a:spAutoFit/>
          </a:bodyPr>
          <a:lstStyle/>
          <a:p>
            <a:pPr algn="just">
              <a:lnSpc>
                <a:spcPct val="107000"/>
              </a:lnSpc>
              <a:spcAft>
                <a:spcPts val="800"/>
              </a:spcAft>
            </a:pPr>
            <a:r>
              <a:rPr lang="es-CO" sz="32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Incluye: </a:t>
            </a:r>
            <a:endParaRPr lang="es-CO" sz="2800" b="1" dirty="0">
              <a:solidFill>
                <a:schemeClr val="tx2">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Guía especializado, con conocimientos en arte urbano y cultura comunitaria.</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Recibimiento por parte de Muralistas urbanos; entre otros artistas locales, quienes compartirán sus experiencias y técnicas de muralismo.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Explicación detallada del significado de los murales, abordando su contexto histórico y social.</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Material fotográfico, con imágenes de los murales más representativos.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Actividad interactiva, donde los visitantes podrán participar en la creación de un mural colectivo.</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Costo estimado: $20.000 COP por persona. Duración: 1 hora.</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Actores Involucrados: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Líderes Ambientales Proturismos: $ 10.000</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Guía Ambiental: 10.000</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Este recorrido no solo permite apreciar el arte urbano, sino que también fortalece el vínculo entre los visitantes y la comunidad, promoviendo el respeto y la apreciación por las expresiones culturales del barrio.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58376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63902" y="0"/>
            <a:ext cx="10699845" cy="3791872"/>
          </a:xfrm>
          <a:prstGeom prst="rect">
            <a:avLst/>
          </a:prstGeom>
        </p:spPr>
        <p:txBody>
          <a:bodyPr wrap="square">
            <a:spAutoFit/>
          </a:bodyPr>
          <a:lstStyle/>
          <a:p>
            <a:pPr algn="just">
              <a:lnSpc>
                <a:spcPct val="107000"/>
              </a:lnSpc>
              <a:spcAft>
                <a:spcPts val="800"/>
              </a:spcAft>
            </a:pPr>
            <a:r>
              <a:rPr lang="es-CO" sz="28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MOMENTO 3:</a:t>
            </a:r>
            <a:r>
              <a:rPr lang="es-CO" sz="28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 EXPERIENCIA </a:t>
            </a:r>
            <a:r>
              <a:rPr lang="es-CO" sz="2800" b="1" dirty="0" smtClean="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GASTRONOMICA </a:t>
            </a:r>
            <a:r>
              <a:rPr lang="es-CO" sz="28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 SABORES Y RITMOS DEL CARIBE</a:t>
            </a:r>
            <a:endParaRPr lang="es-CO" sz="1600" dirty="0">
              <a:solidFill>
                <a:schemeClr val="tx2">
                  <a:lumMod val="75000"/>
                  <a:lumOff val="25000"/>
                </a:schemeClr>
              </a:solidFill>
              <a:latin typeface="Caniago" panose="020006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Actividad:</a:t>
            </a:r>
            <a:r>
              <a:rPr lang="es-CO" dirty="0">
                <a:latin typeface="Arial" panose="020B0604020202020204" pitchFamily="34" charset="0"/>
                <a:ea typeface="Times New Roman" panose="02020603050405020304" pitchFamily="18" charset="0"/>
                <a:cs typeface="Times New Roman" panose="02020603050405020304" pitchFamily="18" charset="0"/>
              </a:rPr>
              <a:t> La gastronomía es una parte esencial de la identidad cultural del barrio El Pozón, y en este momento del recorrido, los visitantes podrán disfrutar de una combinación tradición y sabor.  La experiencia comienza con el recorrido lacias los principales sitios de interés que ofrecen la cocina tradicional, resaltando los ingredientes autóctonos y la creatividad culinaria de la región. </a:t>
            </a: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Como Plato central está el delicioso Arroz de cuatro Liga, Además, se ofrecerá una charla sobre la gastronomía local, donde los asistentes podrán conocer la historia detrás de estos sabores, su importancia en la cultura del barrio y su evolución a lo largo del tiempo.</a:t>
            </a:r>
          </a:p>
          <a:p>
            <a:pPr algn="just">
              <a:lnSpc>
                <a:spcPct val="107000"/>
              </a:lnSpc>
              <a:spcAft>
                <a:spcPts val="800"/>
              </a:spcAft>
            </a:pPr>
            <a:r>
              <a:rPr lang="es-MX" sz="2400" b="1" dirty="0">
                <a:solidFill>
                  <a:schemeClr val="accent1">
                    <a:lumMod val="50000"/>
                  </a:schemeClr>
                </a:solidFill>
                <a:effectLst/>
                <a:latin typeface="Arial" panose="020B0604020202020204" pitchFamily="34" charset="0"/>
                <a:ea typeface="Calibri" panose="020F0502020204030204" pitchFamily="34" charset="0"/>
                <a:cs typeface="Times New Roman" panose="02020603050405020304" pitchFamily="18" charset="0"/>
              </a:rPr>
              <a:t>Incluye:</a:t>
            </a:r>
            <a:endParaRPr lang="es-CO" sz="2400" b="1"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p:cNvSpPr/>
          <p:nvPr/>
        </p:nvSpPr>
        <p:spPr>
          <a:xfrm>
            <a:off x="891198" y="3635579"/>
            <a:ext cx="10645254" cy="3040704"/>
          </a:xfrm>
          <a:prstGeom prst="rect">
            <a:avLst/>
          </a:prstGeom>
        </p:spPr>
        <p:txBody>
          <a:bodyPr wrap="square">
            <a:spAutoFit/>
          </a:bodyPr>
          <a:lstStyle/>
          <a:p>
            <a:pPr marL="342900" lvl="0" indent="-342900" algn="just">
              <a:lnSpc>
                <a:spcPct val="107000"/>
              </a:lnSpc>
              <a:spcAft>
                <a:spcPts val="0"/>
              </a:spcAft>
              <a:buFont typeface="Wingdings" panose="05000000000000000000" pitchFamily="2" charset="2"/>
              <a:buChar char=""/>
            </a:pPr>
            <a:r>
              <a:rPr lang="es-CO" sz="1600" dirty="0">
                <a:latin typeface="Arial" panose="020B0604020202020204" pitchFamily="34" charset="0"/>
                <a:ea typeface="Times New Roman" panose="02020603050405020304" pitchFamily="18" charset="0"/>
                <a:cs typeface="Times New Roman" panose="02020603050405020304" pitchFamily="18" charset="0"/>
              </a:rPr>
              <a:t>Plato central de Arroz de Cuatro Liga, que representa a la población </a:t>
            </a:r>
            <a:r>
              <a:rPr lang="es-CO" sz="1600" dirty="0" err="1">
                <a:latin typeface="Arial" panose="020B0604020202020204" pitchFamily="34" charset="0"/>
                <a:ea typeface="Times New Roman" panose="02020603050405020304" pitchFamily="18" charset="0"/>
                <a:cs typeface="Times New Roman" panose="02020603050405020304" pitchFamily="18" charset="0"/>
              </a:rPr>
              <a:t>pozonera</a:t>
            </a:r>
            <a:r>
              <a:rPr lang="es-CO" sz="1600" dirty="0">
                <a:latin typeface="Arial" panose="020B0604020202020204" pitchFamily="34" charset="0"/>
                <a:ea typeface="Times New Roman" panose="02020603050405020304" pitchFamily="18" charset="0"/>
                <a:cs typeface="Times New Roman" panose="02020603050405020304" pitchFamily="18" charset="0"/>
              </a:rPr>
              <a:t>.</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sz="1600" dirty="0">
                <a:latin typeface="Arial" panose="020B0604020202020204" pitchFamily="34" charset="0"/>
                <a:ea typeface="Times New Roman" panose="02020603050405020304" pitchFamily="18" charset="0"/>
                <a:cs typeface="Times New Roman" panose="02020603050405020304" pitchFamily="18" charset="0"/>
              </a:rPr>
              <a:t>Charla sobre la gastronomía del barrio, con información sobre ingredientes, recetas y su significado cultural.</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O" sz="1600" dirty="0">
                <a:latin typeface="Arial" panose="020B0604020202020204" pitchFamily="34" charset="0"/>
                <a:ea typeface="Times New Roman" panose="02020603050405020304" pitchFamily="18" charset="0"/>
                <a:cs typeface="Times New Roman" panose="02020603050405020304" pitchFamily="18" charset="0"/>
              </a:rPr>
              <a:t>Interacción con cocineros, permitiendo a los visitantes conocer más sobre la preparación de los alimentos y la historia del bullerengue.</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Costo estimado: $30.000 COP por persona. Duración: 1 hora</a:t>
            </a:r>
            <a:r>
              <a:rPr lang="es-CO" dirty="0">
                <a:latin typeface="Arial" panose="020B0604020202020204" pitchFamily="34" charset="0"/>
                <a:ea typeface="Times New Roman" panose="02020603050405020304" pitchFamily="18" charset="0"/>
                <a:cs typeface="Times New Roman" panose="02020603050405020304" pitchFamily="18" charset="0"/>
              </a:rPr>
              <a:t>.</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Actores Involucrados:</a:t>
            </a:r>
          </a:p>
          <a:p>
            <a:pPr>
              <a:spcAft>
                <a:spcPts val="0"/>
              </a:spcAft>
            </a:pPr>
            <a:r>
              <a:rPr lang="es-MX" sz="1600" b="1" dirty="0">
                <a:latin typeface="Arial" panose="020B0604020202020204" pitchFamily="34" charset="0"/>
                <a:ea typeface="Calibri" panose="020F0502020204030204" pitchFamily="34" charset="0"/>
                <a:cs typeface="Times New Roman" panose="02020603050405020304" pitchFamily="18" charset="0"/>
              </a:rPr>
              <a:t>Guía Turístico: $10,000</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Restaurantes de Interés  de Platos Tradicionales: Arroz De Cuatro Liga $ 20.000</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Este momento del recorrido no solo deleita el paladar, sino que también conecta a los visitantes con la identidad cultural del barrio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06485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68991" y="581728"/>
            <a:ext cx="10658901" cy="5767605"/>
          </a:xfrm>
          <a:prstGeom prst="rect">
            <a:avLst/>
          </a:prstGeom>
        </p:spPr>
        <p:txBody>
          <a:bodyPr wrap="square">
            <a:spAutoFit/>
          </a:bodyPr>
          <a:lstStyle/>
          <a:p>
            <a:pPr algn="just">
              <a:lnSpc>
                <a:spcPct val="107000"/>
              </a:lnSpc>
              <a:spcBef>
                <a:spcPts val="200"/>
              </a:spcBef>
              <a:spcAft>
                <a:spcPts val="0"/>
              </a:spcAft>
            </a:pPr>
            <a:r>
              <a:rPr lang="es-CO" sz="28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MOMENTO 4: </a:t>
            </a:r>
            <a:r>
              <a:rPr lang="es-CO" sz="28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CENTRO CULTURAL LAS PILANDERAS – RITMO, TRADICIÓN Y FOLCLORE</a:t>
            </a:r>
            <a:endParaRPr lang="es-CO"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Actividad</a:t>
            </a:r>
            <a:r>
              <a:rPr lang="es-CO" dirty="0">
                <a:latin typeface="Arial" panose="020B0604020202020204" pitchFamily="34" charset="0"/>
                <a:ea typeface="Times New Roman" panose="02020603050405020304" pitchFamily="18" charset="0"/>
                <a:cs typeface="Times New Roman" panose="02020603050405020304" pitchFamily="18" charset="0"/>
              </a:rPr>
              <a:t>: El recorrido continúa en el Centro Cultural Las Pilanderas, un espacio dedicado a la preservación y promoción de las expresiones artísticas y culturales del barrio El Pozón. Aquí, los visitantes disfrutarán de una presentación folclórica a cargo del reconocidos grupos dancísticos, quienes con su talento y energía transmitirán la esencia del folclore caribeño.</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Recibimiento especial:</a:t>
            </a:r>
            <a:r>
              <a:rPr lang="es-CO" dirty="0">
                <a:latin typeface="Arial" panose="020B0604020202020204" pitchFamily="34" charset="0"/>
                <a:ea typeface="Times New Roman" panose="02020603050405020304" pitchFamily="18" charset="0"/>
                <a:cs typeface="Times New Roman" panose="02020603050405020304" pitchFamily="18" charset="0"/>
              </a:rPr>
              <a:t> A su llegada, los visitantes serán recibidos por la representante de las Fiestas Patronales: La Señorita Pilandera quien dará la bienvenida con un mensaje sobre la importancia del arte y la cultura en la identidad del barrio.</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La presentación incluirá una muestra de danzas tradicionales, por partes de las agrupaciones con presentaciones como el bullerengue,  la cumbia y ritmos afrocaribeños, acompañados de tambores y cantos que evocan la historia y el espíritu festivo de la comunidad. Además, los asistentes tendrán la oportunidad de interactuar con los artistas, aprendiendo sobre los ritmos, vestuarios y significados de cada expresión artística.</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Para enriquecer la experiencia, se ofrecerá una exposición de vestuarios y elementos tradicionales, donde los visitantes podrán conocer más sobre la confección y simbolismo de los trajes típicos utilizados en las presentaciones.</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06247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96287" y="479703"/>
            <a:ext cx="10686196" cy="5829673"/>
          </a:xfrm>
          <a:prstGeom prst="rect">
            <a:avLst/>
          </a:prstGeom>
        </p:spPr>
        <p:txBody>
          <a:bodyPr wrap="square">
            <a:spAutoFit/>
          </a:bodyPr>
          <a:lstStyle/>
          <a:p>
            <a:pPr algn="just">
              <a:lnSpc>
                <a:spcPct val="107000"/>
              </a:lnSpc>
              <a:spcAft>
                <a:spcPts val="800"/>
              </a:spcAft>
            </a:pPr>
            <a:r>
              <a:rPr lang="es-CO" sz="32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Incluye:</a:t>
            </a:r>
            <a:endParaRPr lang="es-CO" sz="2800" b="1" dirty="0">
              <a:solidFill>
                <a:schemeClr val="tx2">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Entrada al centro cultural, garantizando acceso a todas las actividades.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Recepción por parte de la Señorita Pilandera añadiendo un toque especial y cultural al recorrido.</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Espectáculo folclórico con  grupos dancísticos con música y danza tradicional.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Interacción con los artistas, permitiendo a los visitantes conocer más sobre los ritmos y expresiones culturales.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Exposición de vestuarios y elementos tradicionales, con explicaciones sobre su confección y significado.</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Espacio de preguntas y diálogo, donde los asistentes podrán compartir sus impresiones y aprender más sobre la cultura del barrio.</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Costo estimado: $35.000 COP por persona. Duración: 1 hora y 30 minutos</a:t>
            </a:r>
            <a:r>
              <a:rPr lang="es-CO" dirty="0">
                <a:latin typeface="Arial" panose="020B0604020202020204" pitchFamily="34" charset="0"/>
                <a:ea typeface="Times New Roman" panose="02020603050405020304" pitchFamily="18" charset="0"/>
                <a:cs typeface="Times New Roman" panose="02020603050405020304" pitchFamily="18" charset="0"/>
              </a:rPr>
              <a:t>.</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Actores Involucrados: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Escuelas Dancísticas: $ 20.000</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Centro Cultural Las Pilanderas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r>
              <a:rPr lang="es-CO" b="1" dirty="0" err="1">
                <a:latin typeface="Arial" panose="020B0604020202020204" pitchFamily="34" charset="0"/>
                <a:ea typeface="Calibri" panose="020F0502020204030204" pitchFamily="34" charset="0"/>
                <a:cs typeface="Times New Roman" panose="02020603050405020304" pitchFamily="18" charset="0"/>
              </a:rPr>
              <a:t>Jufespo</a:t>
            </a:r>
            <a:r>
              <a:rPr lang="es-CO" b="1" dirty="0">
                <a:latin typeface="Arial" panose="020B0604020202020204" pitchFamily="34" charset="0"/>
                <a:ea typeface="Calibri" panose="020F0502020204030204" pitchFamily="34" charset="0"/>
                <a:cs typeface="Times New Roman" panose="02020603050405020304" pitchFamily="18" charset="0"/>
              </a:rPr>
              <a:t> (Chica Pilandera): $10.000 </a:t>
            </a:r>
          </a:p>
          <a:p>
            <a:r>
              <a:rPr lang="es-CO" b="1" dirty="0"/>
              <a:t>Colectivos Artesanales: Artesanías de recuerdos: 5.000</a:t>
            </a:r>
            <a:endParaRPr lang="es-CO" dirty="0"/>
          </a:p>
          <a:p>
            <a:r>
              <a:rPr lang="es-CO" dirty="0"/>
              <a:t>Este momento del recorrido no solo ofrece un espectáculo vibrante, sino que también fortalece el vínculo entre los visitantes y la comunidad, promoviendo el respeto y la apreciación por las tradiciones locales</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63415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82639" y="124842"/>
            <a:ext cx="10795379" cy="6755696"/>
          </a:xfrm>
          <a:prstGeom prst="rect">
            <a:avLst/>
          </a:prstGeom>
        </p:spPr>
        <p:txBody>
          <a:bodyPr wrap="square">
            <a:spAutoFit/>
          </a:bodyPr>
          <a:lstStyle/>
          <a:p>
            <a:pPr algn="just">
              <a:lnSpc>
                <a:spcPct val="107000"/>
              </a:lnSpc>
              <a:spcBef>
                <a:spcPts val="200"/>
              </a:spcBef>
              <a:spcAft>
                <a:spcPts val="0"/>
              </a:spcAft>
            </a:pPr>
            <a:r>
              <a:rPr lang="es-MX" sz="2800" b="1" dirty="0" smtClean="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MOMENTO </a:t>
            </a:r>
            <a:r>
              <a:rPr lang="es-MX" sz="28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CINCO: </a:t>
            </a:r>
            <a:r>
              <a:rPr lang="es-MX" sz="2800" dirty="0" smtClean="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 </a:t>
            </a:r>
            <a:r>
              <a:rPr lang="es-MX" sz="2800"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ECO-PARQUE CHAMARÍA – CIÉNEGA DE LA </a:t>
            </a:r>
            <a:r>
              <a:rPr lang="es-MX" sz="2800" dirty="0" smtClean="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VIRGEN</a:t>
            </a:r>
          </a:p>
          <a:p>
            <a:pPr algn="just">
              <a:lnSpc>
                <a:spcPct val="107000"/>
              </a:lnSpc>
              <a:spcBef>
                <a:spcPts val="200"/>
              </a:spcBef>
              <a:spcAft>
                <a:spcPts val="0"/>
              </a:spcAft>
            </a:pPr>
            <a:endParaRPr lang="es-CO" sz="1200" b="1" dirty="0" smtClean="0">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7000"/>
              </a:lnSpc>
              <a:spcBef>
                <a:spcPts val="200"/>
              </a:spcBef>
              <a:spcAft>
                <a:spcPts val="0"/>
              </a:spcAft>
            </a:pPr>
            <a:endParaRPr lang="es-CO" sz="1200" b="1" dirty="0">
              <a:latin typeface="Arial" panose="020B0604020202020204" pitchFamily="34" charset="0"/>
              <a:ea typeface="Times New Roman" panose="02020603050405020304" pitchFamily="18" charset="0"/>
              <a:cs typeface="Times New Roman" panose="02020603050405020304" pitchFamily="18" charset="0"/>
            </a:endParaRPr>
          </a:p>
          <a:p>
            <a:pPr lvl="0" algn="just">
              <a:lnSpc>
                <a:spcPct val="107000"/>
              </a:lnSpc>
              <a:spcBef>
                <a:spcPts val="200"/>
              </a:spcBef>
            </a:pPr>
            <a:r>
              <a:rPr lang="es-CO" sz="2000" b="1" dirty="0" smtClean="0">
                <a:latin typeface="Arial" panose="020B0604020202020204" pitchFamily="34" charset="0"/>
                <a:ea typeface="Times New Roman" panose="02020603050405020304" pitchFamily="18" charset="0"/>
                <a:cs typeface="Times New Roman" panose="02020603050405020304" pitchFamily="18" charset="0"/>
              </a:rPr>
              <a:t>Actividad</a:t>
            </a:r>
            <a:r>
              <a:rPr lang="es-CO" sz="2000" b="1" dirty="0">
                <a:latin typeface="Arial" panose="020B0604020202020204" pitchFamily="34" charset="0"/>
                <a:ea typeface="Times New Roman" panose="02020603050405020304" pitchFamily="18" charset="0"/>
                <a:cs typeface="Times New Roman" panose="02020603050405020304" pitchFamily="18" charset="0"/>
              </a:rPr>
              <a:t>:</a:t>
            </a:r>
            <a:r>
              <a:rPr lang="es-CO" sz="2000" dirty="0">
                <a:latin typeface="Arial" panose="020B0604020202020204" pitchFamily="34" charset="0"/>
                <a:ea typeface="Times New Roman" panose="02020603050405020304" pitchFamily="18" charset="0"/>
                <a:cs typeface="Times New Roman" panose="02020603050405020304" pitchFamily="18" charset="0"/>
              </a:rPr>
              <a:t> </a:t>
            </a:r>
            <a:r>
              <a:rPr lang="es-MX" sz="2000" dirty="0">
                <a:latin typeface="Arial" panose="020B0604020202020204" pitchFamily="34" charset="0"/>
                <a:ea typeface="Times New Roman" panose="02020603050405020304" pitchFamily="18" charset="0"/>
                <a:cs typeface="Times New Roman" panose="02020603050405020304" pitchFamily="18" charset="0"/>
              </a:rPr>
              <a:t>Este recorrido ofrece una experiencia única de conexión con la naturaleza, permitiendo a los visitantes explorar áreas naturales que ofrecen oportunidades para la recreación al aire libre, la conservación de la biodiversidad y la educación ambiental, promoviendo una conexión profunda con la naturaleza. Estos espacios fomentan actividades recreativas y educativas que resaltan la importancia del medio ambiente y la sostenibilidad.  Una aventura que inicia por el Eco-Parque Chamaría, hasta un recorrido en botes hacia la Ciénaga de la Virgen, con ecosistema estuarino de manglar que alberga una gran diversidad de aves acuáticas y migratorias.  Este momento se compone de dos recorridos simultáneos   Al inicio los visitantes serán recibidos por los representantes de los líderes Bioambientales del Eco – Parque Chamaría, haciendo los avistamientos de especies acuáticas y terrestre de la zona y participando así mismo se la siembra de árboles capaz de contrarrestar el cambio climático. Para luego ser recibido por los habitantes de Isla de León, quienes darán la bienvenida con un mensaje sobre la importancia de la conservación ambiental y el papel de la comunidad en la protección de la biodiversidad. permitiendo una observación detallada de </a:t>
            </a:r>
            <a:r>
              <a:rPr lang="es-MX" sz="2000" dirty="0" smtClean="0">
                <a:latin typeface="Arial" panose="020B0604020202020204" pitchFamily="34" charset="0"/>
                <a:ea typeface="Times New Roman" panose="02020603050405020304" pitchFamily="18" charset="0"/>
                <a:cs typeface="Times New Roman" panose="02020603050405020304" pitchFamily="18" charset="0"/>
              </a:rPr>
              <a:t>la Flora y Fauna de zona.  </a:t>
            </a:r>
            <a:r>
              <a:rPr lang="es-MX" sz="2000" dirty="0">
                <a:latin typeface="Arial" panose="020B0604020202020204" pitchFamily="34" charset="0"/>
                <a:ea typeface="Times New Roman" panose="02020603050405020304" pitchFamily="18" charset="0"/>
                <a:cs typeface="Times New Roman" panose="02020603050405020304" pitchFamily="18" charset="0"/>
              </a:rPr>
              <a:t>Además, los asistentes recibirán una guía ilustrada de aves, con información sobre las especies más representativas de la ciénaga de la </a:t>
            </a:r>
            <a:r>
              <a:rPr lang="es-MX" sz="2000" dirty="0" smtClean="0">
                <a:latin typeface="Arial" panose="020B0604020202020204" pitchFamily="34" charset="0"/>
                <a:ea typeface="Times New Roman" panose="02020603050405020304" pitchFamily="18" charset="0"/>
                <a:cs typeface="Times New Roman" panose="02020603050405020304" pitchFamily="18" charset="0"/>
              </a:rPr>
              <a:t>Virgen.</a:t>
            </a:r>
            <a:endParaRPr lang="es-CO"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33092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36645" y="679902"/>
            <a:ext cx="10727140" cy="5687006"/>
          </a:xfrm>
          <a:prstGeom prst="rect">
            <a:avLst/>
          </a:prstGeom>
        </p:spPr>
        <p:txBody>
          <a:bodyPr wrap="square">
            <a:spAutoFit/>
          </a:bodyPr>
          <a:lstStyle/>
          <a:p>
            <a:pPr algn="just">
              <a:lnSpc>
                <a:spcPct val="107000"/>
              </a:lnSpc>
              <a:spcAft>
                <a:spcPts val="800"/>
              </a:spcAft>
            </a:pPr>
            <a:r>
              <a:rPr lang="es-CO" sz="36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Incluye:</a:t>
            </a:r>
            <a:endParaRPr lang="es-CO" sz="3200" b="1" dirty="0">
              <a:solidFill>
                <a:schemeClr val="tx2">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Wingdings" panose="05000000000000000000" pitchFamily="2" charset="2"/>
              <a:buChar char=""/>
            </a:pPr>
            <a:r>
              <a:rPr lang="es-CO" dirty="0">
                <a:latin typeface="Arial" panose="020B0604020202020204" pitchFamily="34" charset="0"/>
                <a:ea typeface="Calibri" panose="020F0502020204030204" pitchFamily="34" charset="0"/>
                <a:cs typeface="Times New Roman" panose="02020603050405020304" pitchFamily="18" charset="0"/>
              </a:rPr>
              <a:t>Transporte en bote ecológico, garantizando una navegación segura y sostenible.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Wingdings" panose="05000000000000000000" pitchFamily="2" charset="2"/>
              <a:buChar char=""/>
            </a:pPr>
            <a:r>
              <a:rPr lang="es-CO" dirty="0">
                <a:latin typeface="Arial" panose="020B0604020202020204" pitchFamily="34" charset="0"/>
                <a:ea typeface="Calibri" panose="020F0502020204030204" pitchFamily="34" charset="0"/>
                <a:cs typeface="Times New Roman" panose="02020603050405020304" pitchFamily="18" charset="0"/>
              </a:rPr>
              <a:t>Guía ambiental especializado, con conocimientos en biodiversidad y conservación.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Wingdings" panose="05000000000000000000" pitchFamily="2" charset="2"/>
              <a:buChar char=""/>
            </a:pPr>
            <a:r>
              <a:rPr lang="es-CO" dirty="0">
                <a:latin typeface="Arial" panose="020B0604020202020204" pitchFamily="34" charset="0"/>
                <a:ea typeface="Calibri" panose="020F0502020204030204" pitchFamily="34" charset="0"/>
                <a:cs typeface="Times New Roman" panose="02020603050405020304" pitchFamily="18" charset="0"/>
              </a:rPr>
              <a:t>Binoculares de alta resolución, para una observación detallada de las aves.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Wingdings" panose="05000000000000000000" pitchFamily="2" charset="2"/>
              <a:buChar char=""/>
            </a:pPr>
            <a:r>
              <a:rPr lang="es-CO" dirty="0">
                <a:latin typeface="Arial" panose="020B0604020202020204" pitchFamily="34" charset="0"/>
                <a:ea typeface="Calibri" panose="020F0502020204030204" pitchFamily="34" charset="0"/>
                <a:cs typeface="Times New Roman" panose="02020603050405020304" pitchFamily="18" charset="0"/>
              </a:rPr>
              <a:t>Guía ilustrada de aves, con información sobre las especies más representativas.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Wingdings" panose="05000000000000000000" pitchFamily="2" charset="2"/>
              <a:buChar char=""/>
            </a:pPr>
            <a:r>
              <a:rPr lang="es-CO" dirty="0">
                <a:latin typeface="Arial" panose="020B0604020202020204" pitchFamily="34" charset="0"/>
                <a:ea typeface="Calibri" panose="020F0502020204030204" pitchFamily="34" charset="0"/>
                <a:cs typeface="Times New Roman" panose="02020603050405020304" pitchFamily="18" charset="0"/>
              </a:rPr>
              <a:t>Explicación sobre el ecosistema de manglar, abordando su importancia ecológica y los esfuerzos de conservación.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Wingdings" panose="05000000000000000000" pitchFamily="2" charset="2"/>
              <a:buChar char=""/>
            </a:pPr>
            <a:r>
              <a:rPr lang="es-CO" dirty="0">
                <a:latin typeface="Arial" panose="020B0604020202020204" pitchFamily="34" charset="0"/>
                <a:ea typeface="Calibri" panose="020F0502020204030204" pitchFamily="34" charset="0"/>
                <a:cs typeface="Times New Roman" panose="02020603050405020304" pitchFamily="18" charset="0"/>
              </a:rPr>
              <a:t>Fotografía natural, permitiendo a los visitantes capturar imágenes de la fauna y el paisaje</a:t>
            </a:r>
            <a:r>
              <a:rPr lang="es-CO" dirty="0" smtClean="0">
                <a:latin typeface="Arial" panose="020B0604020202020204" pitchFamily="34" charset="0"/>
                <a:ea typeface="Calibri" panose="020F0502020204030204" pitchFamily="34" charset="0"/>
                <a:cs typeface="Times New Roman" panose="02020603050405020304" pitchFamily="18" charset="0"/>
              </a:rPr>
              <a:t>.</a:t>
            </a:r>
          </a:p>
          <a:p>
            <a:pPr marL="342900" lvl="0" indent="-342900" algn="just">
              <a:spcAft>
                <a:spcPts val="0"/>
              </a:spcAft>
              <a:buFont typeface="Wingdings" panose="05000000000000000000" pitchFamily="2" charset="2"/>
              <a:buChar char=""/>
            </a:pPr>
            <a:r>
              <a:rPr lang="es-MX" sz="1600" dirty="0" smtClean="0">
                <a:latin typeface="Arial" panose="020B0604020202020204" pitchFamily="34" charset="0"/>
                <a:ea typeface="Calibri" panose="020F0502020204030204" pitchFamily="34" charset="0"/>
                <a:cs typeface="Times New Roman" panose="02020603050405020304" pitchFamily="18" charset="0"/>
              </a:rPr>
              <a:t>Semillas de mangles y demás.</a:t>
            </a:r>
          </a:p>
          <a:p>
            <a:pPr lvl="0" algn="just">
              <a:spcAft>
                <a:spcPts val="0"/>
              </a:spcAft>
            </a:pP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Costo estimado: $40.000 COP por persona. Duración: 1 hora y 30 minutos.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Actores Involucrados: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Líderes Ambientales Proturismos: $ 30.000</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Guía Ambiental: </a:t>
            </a:r>
            <a:r>
              <a:rPr lang="es-CO" b="1" dirty="0" smtClean="0">
                <a:latin typeface="Arial" panose="020B0604020202020204" pitchFamily="34" charset="0"/>
                <a:ea typeface="Calibri" panose="020F0502020204030204" pitchFamily="34" charset="0"/>
                <a:cs typeface="Times New Roman" panose="02020603050405020304" pitchFamily="18" charset="0"/>
              </a:rPr>
              <a:t>5.000</a:t>
            </a:r>
          </a:p>
          <a:p>
            <a:pPr>
              <a:spcAft>
                <a:spcPts val="0"/>
              </a:spcAft>
            </a:pPr>
            <a:r>
              <a:rPr lang="es-MX" sz="1600" b="1" dirty="0" smtClean="0">
                <a:latin typeface="Arial" panose="020B0604020202020204" pitchFamily="34" charset="0"/>
                <a:ea typeface="Calibri" panose="020F0502020204030204" pitchFamily="34" charset="0"/>
                <a:cs typeface="Times New Roman" panose="02020603050405020304" pitchFamily="18" charset="0"/>
              </a:rPr>
              <a:t>Semillas: 5.000</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Este recorrido no solo permite apreciar la belleza natural de la Ciénaga de la Virgen, sino que también fomenta la conciencia ambiental, promoviendo el respeto y la conservación de los ecosistemas locales.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60164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75657" y="262329"/>
            <a:ext cx="10672353" cy="6263253"/>
          </a:xfrm>
          <a:prstGeom prst="rect">
            <a:avLst/>
          </a:prstGeom>
        </p:spPr>
        <p:txBody>
          <a:bodyPr wrap="square">
            <a:spAutoFit/>
          </a:bodyPr>
          <a:lstStyle/>
          <a:p>
            <a:pPr algn="just"/>
            <a:r>
              <a:rPr lang="es-MX" sz="2800" b="1" dirty="0">
                <a:solidFill>
                  <a:schemeClr val="tx2">
                    <a:lumMod val="75000"/>
                    <a:lumOff val="25000"/>
                  </a:schemeClr>
                </a:solidFill>
                <a:latin typeface="Arial" panose="020B0604020202020204" pitchFamily="34" charset="0"/>
                <a:cs typeface="Arial" panose="020B0604020202020204" pitchFamily="34" charset="0"/>
              </a:rPr>
              <a:t>MOMENTO </a:t>
            </a:r>
            <a:r>
              <a:rPr lang="es-MX" sz="2800" b="1" dirty="0" smtClean="0">
                <a:solidFill>
                  <a:schemeClr val="tx2">
                    <a:lumMod val="75000"/>
                    <a:lumOff val="25000"/>
                  </a:schemeClr>
                </a:solidFill>
                <a:latin typeface="Arial" panose="020B0604020202020204" pitchFamily="34" charset="0"/>
                <a:cs typeface="Arial" panose="020B0604020202020204" pitchFamily="34" charset="0"/>
              </a:rPr>
              <a:t>SIETE: </a:t>
            </a:r>
            <a:r>
              <a:rPr lang="es-MX" sz="2800" b="1" dirty="0" smtClean="0">
                <a:solidFill>
                  <a:schemeClr val="tx2">
                    <a:lumMod val="75000"/>
                    <a:lumOff val="25000"/>
                  </a:schemeClr>
                </a:solidFill>
                <a:latin typeface="Caniago" panose="02000600000000000000" pitchFamily="2" charset="0"/>
                <a:cs typeface="Arial" panose="020B0604020202020204" pitchFamily="34" charset="0"/>
              </a:rPr>
              <a:t>REAFIRMACION </a:t>
            </a:r>
            <a:r>
              <a:rPr lang="es-MX" sz="2800" b="1" dirty="0">
                <a:solidFill>
                  <a:schemeClr val="tx2">
                    <a:lumMod val="75000"/>
                    <a:lumOff val="25000"/>
                  </a:schemeClr>
                </a:solidFill>
                <a:latin typeface="Caniago" panose="02000600000000000000" pitchFamily="2" charset="0"/>
                <a:cs typeface="Arial" panose="020B0604020202020204" pitchFamily="34" charset="0"/>
              </a:rPr>
              <a:t>AFRO EN EL </a:t>
            </a:r>
            <a:r>
              <a:rPr lang="es-MX" sz="2800" b="1" dirty="0" smtClean="0">
                <a:solidFill>
                  <a:schemeClr val="tx2">
                    <a:lumMod val="75000"/>
                    <a:lumOff val="25000"/>
                  </a:schemeClr>
                </a:solidFill>
                <a:latin typeface="Caniago" panose="02000600000000000000" pitchFamily="2" charset="0"/>
                <a:cs typeface="Arial" panose="020B0604020202020204" pitchFamily="34" charset="0"/>
              </a:rPr>
              <a:t>POZON </a:t>
            </a:r>
            <a:r>
              <a:rPr lang="es-MX" sz="2800" b="1" dirty="0">
                <a:solidFill>
                  <a:schemeClr val="tx2">
                    <a:lumMod val="75000"/>
                    <a:lumOff val="25000"/>
                  </a:schemeClr>
                </a:solidFill>
                <a:latin typeface="Caniago" panose="02000600000000000000" pitchFamily="2" charset="0"/>
                <a:cs typeface="Arial" panose="020B0604020202020204" pitchFamily="34" charset="0"/>
              </a:rPr>
              <a:t>– UNA EXPERIENCIA CULTURAL TRANSFORMADORA </a:t>
            </a:r>
          </a:p>
          <a:p>
            <a:pPr algn="just"/>
            <a:r>
              <a:rPr lang="es-MX" sz="2300" dirty="0">
                <a:latin typeface="Arial" panose="020B0604020202020204" pitchFamily="34" charset="0"/>
                <a:cs typeface="Arial" panose="020B0604020202020204" pitchFamily="34" charset="0"/>
              </a:rPr>
              <a:t>Tiene como propósito </a:t>
            </a:r>
            <a:r>
              <a:rPr lang="es-MX" sz="2300" b="1" dirty="0">
                <a:latin typeface="Arial" panose="020B0604020202020204" pitchFamily="34" charset="0"/>
                <a:cs typeface="Arial" panose="020B0604020202020204" pitchFamily="34" charset="0"/>
              </a:rPr>
              <a:t>dar a conocer los procesos de reafirmación afro</a:t>
            </a:r>
            <a:r>
              <a:rPr lang="es-MX" sz="2300" dirty="0">
                <a:latin typeface="Arial" panose="020B0604020202020204" pitchFamily="34" charset="0"/>
                <a:cs typeface="Arial" panose="020B0604020202020204" pitchFamily="34" charset="0"/>
              </a:rPr>
              <a:t> que se han desarrollado en el barrio </a:t>
            </a:r>
            <a:r>
              <a:rPr lang="es-MX" sz="2300" b="1" dirty="0">
                <a:latin typeface="Arial" panose="020B0604020202020204" pitchFamily="34" charset="0"/>
                <a:cs typeface="Arial" panose="020B0604020202020204" pitchFamily="34" charset="0"/>
              </a:rPr>
              <a:t>El Pozón</a:t>
            </a:r>
            <a:r>
              <a:rPr lang="es-MX" sz="2300" dirty="0">
                <a:latin typeface="Arial" panose="020B0604020202020204" pitchFamily="34" charset="0"/>
                <a:cs typeface="Arial" panose="020B0604020202020204" pitchFamily="34" charset="0"/>
              </a:rPr>
              <a:t>, a través de la labor de la </a:t>
            </a:r>
            <a:r>
              <a:rPr lang="es-MX" sz="2300" b="1" dirty="0">
                <a:latin typeface="Arial" panose="020B0604020202020204" pitchFamily="34" charset="0"/>
                <a:cs typeface="Arial" panose="020B0604020202020204" pitchFamily="34" charset="0"/>
              </a:rPr>
              <a:t>Corporación MODRAFRO</a:t>
            </a:r>
            <a:r>
              <a:rPr lang="es-MX" sz="2300" dirty="0">
                <a:latin typeface="Arial" panose="020B0604020202020204" pitchFamily="34" charset="0"/>
                <a:cs typeface="Arial" panose="020B0604020202020204" pitchFamily="34" charset="0"/>
              </a:rPr>
              <a:t>. Se busca fortalecer el sentido de identidad afrocolombiana y compartir con los visitantes la riqueza cultural y estética de esta comunidad.</a:t>
            </a:r>
          </a:p>
          <a:p>
            <a:pPr algn="just"/>
            <a:r>
              <a:rPr lang="es-MX" sz="2300" b="1" dirty="0">
                <a:latin typeface="Arial" panose="020B0604020202020204" pitchFamily="34" charset="0"/>
                <a:cs typeface="Arial" panose="020B0604020202020204" pitchFamily="34" charset="0"/>
              </a:rPr>
              <a:t>Actividades Principales:</a:t>
            </a:r>
          </a:p>
          <a:p>
            <a:pPr marL="342900" indent="-342900" algn="just">
              <a:buFont typeface="Wingdings" panose="05000000000000000000" pitchFamily="2" charset="2"/>
              <a:buChar char="ü"/>
            </a:pPr>
            <a:r>
              <a:rPr lang="es-MX" sz="2300" b="1" dirty="0">
                <a:latin typeface="Arial" panose="020B0604020202020204" pitchFamily="34" charset="0"/>
                <a:cs typeface="Arial" panose="020B0604020202020204" pitchFamily="34" charset="0"/>
              </a:rPr>
              <a:t>Pasarela Afro:</a:t>
            </a:r>
            <a:r>
              <a:rPr lang="es-MX" sz="2300" dirty="0">
                <a:latin typeface="Arial" panose="020B0604020202020204" pitchFamily="34" charset="0"/>
                <a:cs typeface="Arial" panose="020B0604020202020204" pitchFamily="34" charset="0"/>
              </a:rPr>
              <a:t> Un desfile que destaca la moda afrocolombiana con vestimenta tradicional, peinados simbólicos y accesorios que representan la esencia de la identidad afro.</a:t>
            </a:r>
          </a:p>
          <a:p>
            <a:pPr marL="342900" indent="-342900" algn="just">
              <a:buFont typeface="Wingdings" panose="05000000000000000000" pitchFamily="2" charset="2"/>
              <a:buChar char="ü"/>
            </a:pPr>
            <a:r>
              <a:rPr lang="es-MX" sz="2300" b="1" dirty="0">
                <a:latin typeface="Arial" panose="020B0604020202020204" pitchFamily="34" charset="0"/>
                <a:cs typeface="Arial" panose="020B0604020202020204" pitchFamily="34" charset="0"/>
              </a:rPr>
              <a:t>Experiencia de Peinado Afro:</a:t>
            </a:r>
            <a:r>
              <a:rPr lang="es-MX" sz="2300" dirty="0">
                <a:latin typeface="Arial" panose="020B0604020202020204" pitchFamily="34" charset="0"/>
                <a:cs typeface="Arial" panose="020B0604020202020204" pitchFamily="34" charset="0"/>
              </a:rPr>
              <a:t> Los visitantes tendrán la oportunidad de </a:t>
            </a:r>
            <a:r>
              <a:rPr lang="es-MX" sz="2300" b="1" dirty="0">
                <a:latin typeface="Arial" panose="020B0604020202020204" pitchFamily="34" charset="0"/>
                <a:cs typeface="Arial" panose="020B0604020202020204" pitchFamily="34" charset="0"/>
              </a:rPr>
              <a:t>recibir un peinado afro</a:t>
            </a:r>
            <a:r>
              <a:rPr lang="es-MX" sz="2300" dirty="0">
                <a:latin typeface="Arial" panose="020B0604020202020204" pitchFamily="34" charset="0"/>
                <a:cs typeface="Arial" panose="020B0604020202020204" pitchFamily="34" charset="0"/>
              </a:rPr>
              <a:t>, aprendiendo sobre su importancia histórica y cultural.</a:t>
            </a:r>
          </a:p>
          <a:p>
            <a:pPr marL="342900" indent="-342900" algn="just">
              <a:buFont typeface="Wingdings" panose="05000000000000000000" pitchFamily="2" charset="2"/>
              <a:buChar char="ü"/>
            </a:pPr>
            <a:r>
              <a:rPr lang="es-MX" sz="2300" dirty="0">
                <a:latin typeface="Arial" panose="020B0604020202020204" pitchFamily="34" charset="0"/>
                <a:cs typeface="Arial" panose="020B0604020202020204" pitchFamily="34" charset="0"/>
              </a:rPr>
              <a:t> </a:t>
            </a:r>
            <a:r>
              <a:rPr lang="es-MX" sz="2300" b="1" dirty="0">
                <a:latin typeface="Arial" panose="020B0604020202020204" pitchFamily="34" charset="0"/>
                <a:cs typeface="Arial" panose="020B0604020202020204" pitchFamily="34" charset="0"/>
              </a:rPr>
              <a:t>Venta de Bisutería e Indumentaria Afro:</a:t>
            </a:r>
            <a:r>
              <a:rPr lang="es-MX" sz="2300" dirty="0">
                <a:latin typeface="Arial" panose="020B0604020202020204" pitchFamily="34" charset="0"/>
                <a:cs typeface="Arial" panose="020B0604020202020204" pitchFamily="34" charset="0"/>
              </a:rPr>
              <a:t> Se dispondrá de una zona de exhibición con </a:t>
            </a:r>
            <a:r>
              <a:rPr lang="es-MX" sz="2300" b="1" dirty="0">
                <a:latin typeface="Arial" panose="020B0604020202020204" pitchFamily="34" charset="0"/>
                <a:cs typeface="Arial" panose="020B0604020202020204" pitchFamily="34" charset="0"/>
              </a:rPr>
              <a:t>joyería artesanal, turbantes, ropa afro, y accesorios</a:t>
            </a:r>
            <a:r>
              <a:rPr lang="es-MX" sz="2300" dirty="0">
                <a:latin typeface="Arial" panose="020B0604020202020204" pitchFamily="34" charset="0"/>
                <a:cs typeface="Arial" panose="020B0604020202020204" pitchFamily="34" charset="0"/>
              </a:rPr>
              <a:t>, promoviendo la economía local y el trabajo de artesanos afrodescendientes.</a:t>
            </a:r>
          </a:p>
        </p:txBody>
      </p:sp>
    </p:spTree>
    <p:extLst>
      <p:ext uri="{BB962C8B-B14F-4D97-AF65-F5344CB8AC3E}">
        <p14:creationId xmlns:p14="http://schemas.microsoft.com/office/powerpoint/2010/main" val="40572905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994698" y="845531"/>
            <a:ext cx="10727140" cy="5186613"/>
          </a:xfrm>
          <a:prstGeom prst="rect">
            <a:avLst/>
          </a:prstGeom>
        </p:spPr>
        <p:txBody>
          <a:bodyPr wrap="square">
            <a:spAutoFit/>
          </a:bodyPr>
          <a:lstStyle/>
          <a:p>
            <a:pPr algn="just">
              <a:lnSpc>
                <a:spcPct val="107000"/>
              </a:lnSpc>
              <a:spcAft>
                <a:spcPts val="800"/>
              </a:spcAft>
            </a:pPr>
            <a:r>
              <a:rPr lang="es-CO" sz="36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Incluye:</a:t>
            </a:r>
            <a:endParaRPr lang="es-CO" sz="3200" b="1" dirty="0">
              <a:solidFill>
                <a:schemeClr val="tx2">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Wingdings" panose="05000000000000000000" pitchFamily="2" charset="2"/>
              <a:buChar char=""/>
            </a:pPr>
            <a:r>
              <a:rPr lang="es-CO" dirty="0">
                <a:latin typeface="Arial" panose="020B0604020202020204" pitchFamily="34" charset="0"/>
                <a:ea typeface="Calibri" panose="020F0502020204030204" pitchFamily="34" charset="0"/>
                <a:cs typeface="Arial" panose="020B0604020202020204" pitchFamily="34" charset="0"/>
              </a:rPr>
              <a:t>Guía ambiental especializado, con conocimientos en estudios Afrocolombiano. </a:t>
            </a:r>
            <a:endParaRPr lang="es-CO" sz="1600" dirty="0">
              <a:latin typeface="Arial" panose="020B0604020202020204" pitchFamily="34" charset="0"/>
              <a:ea typeface="Calibri" panose="020F0502020204030204" pitchFamily="34" charset="0"/>
              <a:cs typeface="Arial" panose="020B0604020202020204" pitchFamily="34" charset="0"/>
            </a:endParaRPr>
          </a:p>
          <a:p>
            <a:pPr marL="342900" lvl="0" indent="-342900" algn="just">
              <a:spcAft>
                <a:spcPts val="0"/>
              </a:spcAft>
              <a:buFont typeface="Wingdings" panose="05000000000000000000" pitchFamily="2" charset="2"/>
              <a:buChar char=""/>
            </a:pPr>
            <a:r>
              <a:rPr lang="es-CO" dirty="0">
                <a:latin typeface="Arial" panose="020B0604020202020204" pitchFamily="34" charset="0"/>
                <a:ea typeface="Calibri" panose="020F0502020204030204" pitchFamily="34" charset="0"/>
                <a:cs typeface="Arial" panose="020B0604020202020204" pitchFamily="34" charset="0"/>
              </a:rPr>
              <a:t>Fotografía natural, permitiendo a los visitantes capturar imágenes de la fauna y el paisaje.</a:t>
            </a:r>
            <a:endParaRPr lang="es-CO" sz="16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Arial" panose="020B0604020202020204" pitchFamily="34" charset="0"/>
              </a:rPr>
              <a:t>Costo estimado: $40.000 COP por persona. Duración: 1 hora y 30 minutos.</a:t>
            </a:r>
            <a:endParaRPr lang="es-CO" sz="16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es-CO" b="1" dirty="0">
                <a:latin typeface="Arial" panose="020B0604020202020204" pitchFamily="34" charset="0"/>
                <a:ea typeface="Calibri" panose="020F0502020204030204" pitchFamily="34" charset="0"/>
                <a:cs typeface="Arial" panose="020B0604020202020204" pitchFamily="34" charset="0"/>
              </a:rPr>
              <a:t>Actores Involucrados:</a:t>
            </a:r>
            <a:endParaRPr lang="es-CO" sz="16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es-CO" b="1" dirty="0">
                <a:latin typeface="Arial" panose="020B0604020202020204" pitchFamily="34" charset="0"/>
                <a:ea typeface="Calibri" panose="020F0502020204030204" pitchFamily="34" charset="0"/>
                <a:cs typeface="Arial" panose="020B0604020202020204" pitchFamily="34" charset="0"/>
              </a:rPr>
              <a:t>Guía especializado: $ 10.000</a:t>
            </a:r>
            <a:endParaRPr lang="es-CO" sz="1600" dirty="0">
              <a:latin typeface="Arial" panose="020B0604020202020204" pitchFamily="34" charset="0"/>
              <a:ea typeface="Calibri" panose="020F0502020204030204" pitchFamily="34" charset="0"/>
              <a:cs typeface="Arial" panose="020B0604020202020204" pitchFamily="34" charset="0"/>
            </a:endParaRPr>
          </a:p>
          <a:p>
            <a:pPr algn="just">
              <a:spcAft>
                <a:spcPts val="0"/>
              </a:spcAft>
            </a:pPr>
            <a:r>
              <a:rPr lang="es-MX" b="1" dirty="0" err="1">
                <a:latin typeface="Arial" panose="020B0604020202020204" pitchFamily="34" charset="0"/>
                <a:ea typeface="Calibri" panose="020F0502020204030204" pitchFamily="34" charset="0"/>
                <a:cs typeface="Arial" panose="020B0604020202020204" pitchFamily="34" charset="0"/>
              </a:rPr>
              <a:t>Sueter</a:t>
            </a:r>
            <a:r>
              <a:rPr lang="es-MX" b="1" dirty="0">
                <a:latin typeface="Arial" panose="020B0604020202020204" pitchFamily="34" charset="0"/>
                <a:ea typeface="Calibri" panose="020F0502020204030204" pitchFamily="34" charset="0"/>
                <a:cs typeface="Arial" panose="020B0604020202020204" pitchFamily="34" charset="0"/>
              </a:rPr>
              <a:t> Afro: $30.000</a:t>
            </a:r>
            <a:endParaRPr lang="es-CO" sz="16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Arial" panose="020B0604020202020204" pitchFamily="34" charset="0"/>
              </a:rPr>
              <a:t> </a:t>
            </a:r>
            <a:endParaRPr lang="es-CO" sz="1600" dirty="0">
              <a:latin typeface="Arial" panose="020B0604020202020204" pitchFamily="34" charset="0"/>
              <a:ea typeface="Calibri" panose="020F0502020204030204" pitchFamily="34" charset="0"/>
              <a:cs typeface="Arial" panose="020B0604020202020204" pitchFamily="34" charset="0"/>
            </a:endParaRPr>
          </a:p>
          <a:p>
            <a:pPr algn="just"/>
            <a:r>
              <a:rPr lang="es-MX" dirty="0">
                <a:latin typeface="Arial" panose="020B0604020202020204" pitchFamily="34" charset="0"/>
                <a:cs typeface="Arial" panose="020B0604020202020204" pitchFamily="34" charset="0"/>
              </a:rPr>
              <a:t>La actividad busca </a:t>
            </a:r>
            <a:r>
              <a:rPr lang="es-MX" b="1" dirty="0">
                <a:latin typeface="Arial" panose="020B0604020202020204" pitchFamily="34" charset="0"/>
                <a:cs typeface="Arial" panose="020B0604020202020204" pitchFamily="34" charset="0"/>
              </a:rPr>
              <a:t>concienciar a los visitantes</a:t>
            </a:r>
            <a:r>
              <a:rPr lang="es-MX" dirty="0">
                <a:latin typeface="Arial" panose="020B0604020202020204" pitchFamily="34" charset="0"/>
                <a:cs typeface="Arial" panose="020B0604020202020204" pitchFamily="34" charset="0"/>
              </a:rPr>
              <a:t> sobre la identidad afrocolombiana, destacando su importancia en la historia y el presente del país. A través de la </a:t>
            </a:r>
            <a:r>
              <a:rPr lang="es-MX" b="1" dirty="0">
                <a:latin typeface="Arial" panose="020B0604020202020204" pitchFamily="34" charset="0"/>
                <a:cs typeface="Arial" panose="020B0604020202020204" pitchFamily="34" charset="0"/>
              </a:rPr>
              <a:t>Corporación MODRAFRO</a:t>
            </a:r>
            <a:r>
              <a:rPr lang="es-MX" dirty="0">
                <a:latin typeface="Arial" panose="020B0604020202020204" pitchFamily="34" charset="0"/>
                <a:cs typeface="Arial" panose="020B0604020202020204" pitchFamily="34" charset="0"/>
              </a:rPr>
              <a:t>, se han desarrollado espacios de reflexión y empoderamiento en la comunidad, y este evento es una extensión de esos esfuerzos.</a:t>
            </a:r>
          </a:p>
          <a:p>
            <a:pPr algn="just"/>
            <a:r>
              <a:rPr lang="es-MX" b="1" dirty="0">
                <a:latin typeface="Arial" panose="020B0604020202020204" pitchFamily="34" charset="0"/>
                <a:cs typeface="Arial" panose="020B0604020202020204" pitchFamily="34" charset="0"/>
              </a:rPr>
              <a:t>Impacto en el Barrio El Pozón:</a:t>
            </a:r>
          </a:p>
          <a:p>
            <a:pPr algn="just"/>
            <a:r>
              <a:rPr lang="es-MX" dirty="0">
                <a:latin typeface="Arial" panose="020B0604020202020204" pitchFamily="34" charset="0"/>
                <a:cs typeface="Arial" panose="020B0604020202020204" pitchFamily="34" charset="0"/>
              </a:rPr>
              <a:t>Al fomentar la valoración de la cultura afro, este momento del </a:t>
            </a:r>
            <a:r>
              <a:rPr lang="es-MX" b="1" dirty="0">
                <a:latin typeface="Arial" panose="020B0604020202020204" pitchFamily="34" charset="0"/>
                <a:cs typeface="Arial" panose="020B0604020202020204" pitchFamily="34" charset="0"/>
              </a:rPr>
              <a:t>Plan Turístico El Pozón</a:t>
            </a:r>
            <a:r>
              <a:rPr lang="es-MX" dirty="0">
                <a:latin typeface="Arial" panose="020B0604020202020204" pitchFamily="34" charset="0"/>
                <a:cs typeface="Arial" panose="020B0604020202020204" pitchFamily="34" charset="0"/>
              </a:rPr>
              <a:t> contribuye a la </a:t>
            </a:r>
            <a:r>
              <a:rPr lang="es-MX" b="1" dirty="0">
                <a:latin typeface="Arial" panose="020B0604020202020204" pitchFamily="34" charset="0"/>
                <a:cs typeface="Arial" panose="020B0604020202020204" pitchFamily="34" charset="0"/>
              </a:rPr>
              <a:t>reafirmación identitaria</a:t>
            </a:r>
            <a:r>
              <a:rPr lang="es-MX" dirty="0">
                <a:latin typeface="Arial" panose="020B0604020202020204" pitchFamily="34" charset="0"/>
                <a:cs typeface="Arial" panose="020B0604020202020204" pitchFamily="34" charset="0"/>
              </a:rPr>
              <a:t>, generando orgullo y fortaleciendo la comunidad. También dinamiza la economía local al impulsar emprendimientos afrocolombianos.</a:t>
            </a:r>
          </a:p>
        </p:txBody>
      </p:sp>
    </p:spTree>
    <p:extLst>
      <p:ext uri="{BB962C8B-B14F-4D97-AF65-F5344CB8AC3E}">
        <p14:creationId xmlns:p14="http://schemas.microsoft.com/office/powerpoint/2010/main" val="33954728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B73D357-B141-2E4A-2B8C-4BC86F98DA7E}"/>
              </a:ext>
            </a:extLst>
          </p:cNvPr>
          <p:cNvSpPr/>
          <p:nvPr/>
        </p:nvSpPr>
        <p:spPr>
          <a:xfrm>
            <a:off x="1013636" y="498935"/>
            <a:ext cx="10795379" cy="5420586"/>
          </a:xfrm>
          <a:prstGeom prst="rect">
            <a:avLst/>
          </a:prstGeom>
        </p:spPr>
        <p:txBody>
          <a:bodyPr wrap="square">
            <a:spAutoFit/>
          </a:bodyPr>
          <a:lstStyle/>
          <a:p>
            <a:pPr algn="just">
              <a:lnSpc>
                <a:spcPct val="107000"/>
              </a:lnSpc>
              <a:spcBef>
                <a:spcPts val="200"/>
              </a:spcBef>
              <a:spcAft>
                <a:spcPts val="0"/>
              </a:spcAft>
            </a:pPr>
            <a:r>
              <a:rPr lang="es-CO" sz="28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MOMENTO 8: </a:t>
            </a:r>
            <a:r>
              <a:rPr lang="es-CO" sz="28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MAKUMBA NIGHT – LA FIESTA AFROCARIBEÑA EN EL POZÓN</a:t>
            </a:r>
            <a:endParaRPr lang="es-CO"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Actividad:</a:t>
            </a:r>
            <a:r>
              <a:rPr lang="es-CO" dirty="0">
                <a:latin typeface="Arial" panose="020B0604020202020204" pitchFamily="34" charset="0"/>
                <a:ea typeface="Times New Roman" panose="02020603050405020304" pitchFamily="18" charset="0"/>
                <a:cs typeface="Times New Roman" panose="02020603050405020304" pitchFamily="18" charset="0"/>
              </a:rPr>
              <a:t> Una noche mágica en una discoteca transformada en un espacio </a:t>
            </a:r>
            <a:r>
              <a:rPr lang="es-CO" dirty="0" smtClean="0">
                <a:latin typeface="Arial" panose="020B0604020202020204" pitchFamily="34" charset="0"/>
                <a:ea typeface="Times New Roman" panose="02020603050405020304" pitchFamily="18" charset="0"/>
                <a:cs typeface="Times New Roman" panose="02020603050405020304" pitchFamily="18" charset="0"/>
              </a:rPr>
              <a:t>vibrante </a:t>
            </a:r>
            <a:r>
              <a:rPr lang="es-CO" dirty="0">
                <a:latin typeface="Arial" panose="020B0604020202020204" pitchFamily="34" charset="0"/>
                <a:ea typeface="Times New Roman" panose="02020603050405020304" pitchFamily="18" charset="0"/>
                <a:cs typeface="Times New Roman" panose="02020603050405020304" pitchFamily="18" charset="0"/>
              </a:rPr>
              <a:t>de la cultura afrocaribeña, donde los turistas podrán sumergirse en la música, </a:t>
            </a:r>
            <a:r>
              <a:rPr lang="es-CO" dirty="0" err="1">
                <a:latin typeface="Arial" panose="020B0604020202020204" pitchFamily="34" charset="0"/>
                <a:ea typeface="Times New Roman" panose="02020603050405020304" pitchFamily="18" charset="0"/>
                <a:cs typeface="Times New Roman" panose="02020603050405020304" pitchFamily="18" charset="0"/>
              </a:rPr>
              <a:t>danza,gastronomía</a:t>
            </a:r>
            <a:r>
              <a:rPr lang="es-CO" dirty="0">
                <a:latin typeface="Arial" panose="020B0604020202020204" pitchFamily="34" charset="0"/>
                <a:ea typeface="Times New Roman" panose="02020603050405020304" pitchFamily="18" charset="0"/>
                <a:cs typeface="Times New Roman" panose="02020603050405020304" pitchFamily="18" charset="0"/>
              </a:rPr>
              <a:t> y </a:t>
            </a:r>
            <a:r>
              <a:rPr lang="es-CO" dirty="0" err="1">
                <a:latin typeface="Arial" panose="020B0604020202020204" pitchFamily="34" charset="0"/>
                <a:ea typeface="Times New Roman" panose="02020603050405020304" pitchFamily="18" charset="0"/>
                <a:cs typeface="Times New Roman" panose="02020603050405020304" pitchFamily="18" charset="0"/>
              </a:rPr>
              <a:t>espiritualidaqdde</a:t>
            </a:r>
            <a:r>
              <a:rPr lang="es-CO" dirty="0">
                <a:latin typeface="Arial" panose="020B0604020202020204" pitchFamily="34" charset="0"/>
                <a:ea typeface="Times New Roman" panose="02020603050405020304" pitchFamily="18" charset="0"/>
                <a:cs typeface="Times New Roman" panose="02020603050405020304" pitchFamily="18" charset="0"/>
              </a:rPr>
              <a:t> estas raíces; con momentos temáticos y cambios de atmosferas para mantener el dinamismo desde la decoraciones que evocan los colores y símbolos de la cultura afro creando un ambiente místico y festivo. </a:t>
            </a: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 MÚSICA Y ESPECTACULOS:</a:t>
            </a: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El evento de dividirá en varios segmentos para ofrecer una experiencia variadas:</a:t>
            </a:r>
          </a:p>
          <a:p>
            <a:pPr marL="285750" indent="-285750" algn="just">
              <a:lnSpc>
                <a:spcPct val="107000"/>
              </a:lnSpc>
              <a:spcAft>
                <a:spcPts val="800"/>
              </a:spcAft>
              <a:buFont typeface="Wingdings" panose="05000000000000000000" pitchFamily="2" charset="2"/>
              <a:buChar char="ü"/>
            </a:pPr>
            <a:r>
              <a:rPr lang="es-CO" dirty="0">
                <a:latin typeface="Arial" panose="020B0604020202020204" pitchFamily="34" charset="0"/>
                <a:ea typeface="Times New Roman" panose="02020603050405020304" pitchFamily="18" charset="0"/>
                <a:cs typeface="Times New Roman" panose="02020603050405020304" pitchFamily="18" charset="0"/>
              </a:rPr>
              <a:t> Bienvenida Rítmica – al entrar los </a:t>
            </a:r>
            <a:r>
              <a:rPr lang="es-CO" dirty="0" err="1">
                <a:latin typeface="Arial" panose="020B0604020202020204" pitchFamily="34" charset="0"/>
                <a:ea typeface="Times New Roman" panose="02020603050405020304" pitchFamily="18" charset="0"/>
                <a:cs typeface="Times New Roman" panose="02020603050405020304" pitchFamily="18" charset="0"/>
              </a:rPr>
              <a:t>visitantres</a:t>
            </a:r>
            <a:r>
              <a:rPr lang="es-CO" dirty="0">
                <a:latin typeface="Arial" panose="020B0604020202020204" pitchFamily="34" charset="0"/>
                <a:ea typeface="Times New Roman" panose="02020603050405020304" pitchFamily="18" charset="0"/>
                <a:cs typeface="Times New Roman" panose="02020603050405020304" pitchFamily="18" charset="0"/>
              </a:rPr>
              <a:t> serán recibidos con tambores en vivos y cantos ceremoniales para conectar la energía de la noche.</a:t>
            </a:r>
          </a:p>
          <a:p>
            <a:pPr marL="285750" indent="-285750" algn="just">
              <a:lnSpc>
                <a:spcPct val="107000"/>
              </a:lnSpc>
              <a:spcAft>
                <a:spcPts val="800"/>
              </a:spcAft>
              <a:buFont typeface="Wingdings" panose="05000000000000000000" pitchFamily="2" charset="2"/>
              <a:buChar char="ü"/>
            </a:pPr>
            <a:r>
              <a:rPr lang="es-CO" dirty="0" err="1">
                <a:latin typeface="Arial" panose="020B0604020202020204" pitchFamily="34" charset="0"/>
                <a:ea typeface="Times New Roman" panose="02020603050405020304" pitchFamily="18" charset="0"/>
                <a:cs typeface="Times New Roman" panose="02020603050405020304" pitchFamily="18" charset="0"/>
              </a:rPr>
              <a:t>Fu´sión</a:t>
            </a:r>
            <a:r>
              <a:rPr lang="es-CO" dirty="0">
                <a:latin typeface="Arial" panose="020B0604020202020204" pitchFamily="34" charset="0"/>
                <a:ea typeface="Times New Roman" panose="02020603050405020304" pitchFamily="18" charset="0"/>
                <a:cs typeface="Times New Roman" panose="02020603050405020304" pitchFamily="18" charset="0"/>
              </a:rPr>
              <a:t> Musical – </a:t>
            </a:r>
            <a:r>
              <a:rPr lang="es-CO" dirty="0" err="1">
                <a:latin typeface="Arial" panose="020B0604020202020204" pitchFamily="34" charset="0"/>
                <a:ea typeface="Times New Roman" panose="02020603050405020304" pitchFamily="18" charset="0"/>
                <a:cs typeface="Times New Roman" panose="02020603050405020304" pitchFamily="18" charset="0"/>
              </a:rPr>
              <a:t>Djs</a:t>
            </a:r>
            <a:r>
              <a:rPr lang="es-CO" dirty="0">
                <a:latin typeface="Arial" panose="020B0604020202020204" pitchFamily="34" charset="0"/>
                <a:ea typeface="Times New Roman" panose="02020603050405020304" pitchFamily="18" charset="0"/>
                <a:cs typeface="Times New Roman" panose="02020603050405020304" pitchFamily="18" charset="0"/>
              </a:rPr>
              <a:t> y Músicos mezclan sonidos tradicionales con </a:t>
            </a:r>
            <a:r>
              <a:rPr lang="es-CO" dirty="0" err="1">
                <a:latin typeface="Arial" panose="020B0604020202020204" pitchFamily="34" charset="0"/>
                <a:ea typeface="Times New Roman" panose="02020603050405020304" pitchFamily="18" charset="0"/>
                <a:cs typeface="Times New Roman" panose="02020603050405020304" pitchFamily="18" charset="0"/>
              </a:rPr>
              <a:t>beats</a:t>
            </a:r>
            <a:r>
              <a:rPr lang="es-CO" dirty="0">
                <a:latin typeface="Arial" panose="020B0604020202020204" pitchFamily="34" charset="0"/>
                <a:ea typeface="Times New Roman" panose="02020603050405020304" pitchFamily="18" charset="0"/>
                <a:cs typeface="Times New Roman" panose="02020603050405020304" pitchFamily="18" charset="0"/>
              </a:rPr>
              <a:t> electrónicos, creando un ambiente electrizante, se incluyen géneros como: </a:t>
            </a:r>
          </a:p>
          <a:p>
            <a:pPr marL="285750" indent="-285750" algn="just">
              <a:lnSpc>
                <a:spcPct val="107000"/>
              </a:lnSpc>
              <a:spcAft>
                <a:spcPts val="800"/>
              </a:spcAft>
              <a:buFont typeface="Arial" panose="020B0604020202020204" pitchFamily="34" charset="0"/>
              <a:buChar char="•"/>
            </a:pPr>
            <a:r>
              <a:rPr lang="es-CO" dirty="0">
                <a:latin typeface="Arial" panose="020B0604020202020204" pitchFamily="34" charset="0"/>
                <a:ea typeface="Times New Roman" panose="02020603050405020304" pitchFamily="18" charset="0"/>
                <a:cs typeface="Times New Roman" panose="02020603050405020304" pitchFamily="18" charset="0"/>
              </a:rPr>
              <a:t>Música </a:t>
            </a:r>
            <a:r>
              <a:rPr lang="es-CO" dirty="0" err="1">
                <a:latin typeface="Arial" panose="020B0604020202020204" pitchFamily="34" charset="0"/>
                <a:ea typeface="Times New Roman" panose="02020603050405020304" pitchFamily="18" charset="0"/>
                <a:cs typeface="Times New Roman" panose="02020603050405020304" pitchFamily="18" charset="0"/>
              </a:rPr>
              <a:t>folcloricaafricana</a:t>
            </a:r>
            <a:r>
              <a:rPr lang="es-CO" dirty="0">
                <a:latin typeface="Arial" panose="020B0604020202020204" pitchFamily="34" charset="0"/>
                <a:ea typeface="Times New Roman" panose="02020603050405020304" pitchFamily="18" charset="0"/>
                <a:cs typeface="Times New Roman" panose="02020603050405020304" pitchFamily="18" charset="0"/>
              </a:rPr>
              <a:t> con percusión</a:t>
            </a:r>
          </a:p>
          <a:p>
            <a:pPr marL="285750" indent="-285750" algn="just">
              <a:lnSpc>
                <a:spcPct val="107000"/>
              </a:lnSpc>
              <a:spcAft>
                <a:spcPts val="800"/>
              </a:spcAft>
              <a:buFont typeface="Arial" panose="020B0604020202020204" pitchFamily="34" charset="0"/>
              <a:buChar char="•"/>
            </a:pPr>
            <a:r>
              <a:rPr lang="es-CO" dirty="0">
                <a:latin typeface="Arial" panose="020B0604020202020204" pitchFamily="34" charset="0"/>
                <a:ea typeface="Times New Roman" panose="02020603050405020304" pitchFamily="18" charset="0"/>
                <a:cs typeface="Times New Roman" panose="02020603050405020304" pitchFamily="18" charset="0"/>
              </a:rPr>
              <a:t>Champeta y sonidos del caribe colombiano </a:t>
            </a:r>
          </a:p>
          <a:p>
            <a:pPr marL="285750" indent="-285750" algn="just">
              <a:lnSpc>
                <a:spcPct val="107000"/>
              </a:lnSpc>
              <a:spcAft>
                <a:spcPts val="800"/>
              </a:spcAft>
              <a:buFont typeface="Arial" panose="020B0604020202020204" pitchFamily="34" charset="0"/>
              <a:buChar char="•"/>
            </a:pPr>
            <a:r>
              <a:rPr lang="es-CO" dirty="0" err="1">
                <a:latin typeface="Arial" panose="020B0604020202020204" pitchFamily="34" charset="0"/>
                <a:ea typeface="Times New Roman" panose="02020603050405020304" pitchFamily="18" charset="0"/>
                <a:cs typeface="Times New Roman" panose="02020603050405020304" pitchFamily="18" charset="0"/>
              </a:rPr>
              <a:t>Afrobeat</a:t>
            </a:r>
            <a:r>
              <a:rPr lang="es-CO" dirty="0">
                <a:latin typeface="Arial" panose="020B0604020202020204" pitchFamily="34" charset="0"/>
                <a:ea typeface="Times New Roman" panose="02020603050405020304" pitchFamily="18" charset="0"/>
                <a:cs typeface="Times New Roman" panose="02020603050405020304" pitchFamily="18" charset="0"/>
              </a:rPr>
              <a:t> y </a:t>
            </a:r>
            <a:r>
              <a:rPr lang="es-CO" dirty="0" err="1">
                <a:latin typeface="Arial" panose="020B0604020202020204" pitchFamily="34" charset="0"/>
                <a:ea typeface="Times New Roman" panose="02020603050405020304" pitchFamily="18" charset="0"/>
                <a:cs typeface="Times New Roman" panose="02020603050405020304" pitchFamily="18" charset="0"/>
              </a:rPr>
              <a:t>dancehall</a:t>
            </a:r>
            <a:r>
              <a:rPr lang="es-CO" dirty="0">
                <a:latin typeface="Arial" panose="020B0604020202020204" pitchFamily="34" charset="0"/>
                <a:ea typeface="Times New Roman" panose="02020603050405020304" pitchFamily="18" charset="0"/>
                <a:cs typeface="Times New Roman" panose="02020603050405020304" pitchFamily="18" charset="0"/>
              </a:rPr>
              <a:t> para los amantes a los bailes modernos</a:t>
            </a:r>
          </a:p>
        </p:txBody>
      </p:sp>
    </p:spTree>
    <p:extLst>
      <p:ext uri="{BB962C8B-B14F-4D97-AF65-F5344CB8AC3E}">
        <p14:creationId xmlns:p14="http://schemas.microsoft.com/office/powerpoint/2010/main" val="958249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302A463-D10A-37BB-EBEF-3176380C6F7B}"/>
              </a:ext>
            </a:extLst>
          </p:cNvPr>
          <p:cNvSpPr/>
          <p:nvPr/>
        </p:nvSpPr>
        <p:spPr>
          <a:xfrm>
            <a:off x="1023582" y="682337"/>
            <a:ext cx="10727140" cy="4021486"/>
          </a:xfrm>
          <a:prstGeom prst="rect">
            <a:avLst/>
          </a:prstGeom>
        </p:spPr>
        <p:txBody>
          <a:bodyPr wrap="square">
            <a:spAutoFit/>
          </a:bodyPr>
          <a:lstStyle/>
          <a:p>
            <a:pPr algn="just">
              <a:lnSpc>
                <a:spcPct val="107000"/>
              </a:lnSpc>
              <a:spcAft>
                <a:spcPts val="800"/>
              </a:spcAft>
            </a:pPr>
            <a:r>
              <a:rPr lang="es-CO" sz="36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Incluye:</a:t>
            </a:r>
            <a:endParaRPr lang="es-CO" sz="3200" b="1" dirty="0">
              <a:solidFill>
                <a:schemeClr val="tx2">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Wingdings" panose="05000000000000000000" pitchFamily="2" charset="2"/>
              <a:buChar char=""/>
            </a:pPr>
            <a:r>
              <a:rPr lang="es-CO" dirty="0">
                <a:latin typeface="Arial" panose="020B0604020202020204" pitchFamily="34" charset="0"/>
                <a:ea typeface="Calibri" panose="020F0502020204030204" pitchFamily="34" charset="0"/>
                <a:cs typeface="Times New Roman" panose="02020603050405020304" pitchFamily="18" charset="0"/>
              </a:rPr>
              <a:t>Guía  especializado en temática Afro.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Wingdings" panose="05000000000000000000" pitchFamily="2" charset="2"/>
              <a:buChar char=""/>
            </a:pPr>
            <a:r>
              <a:rPr lang="es-CO" sz="1600" dirty="0">
                <a:latin typeface="Arial" panose="020B0604020202020204" pitchFamily="34" charset="0"/>
                <a:ea typeface="Calibri" panose="020F0502020204030204" pitchFamily="34" charset="0"/>
                <a:cs typeface="Times New Roman" panose="02020603050405020304" pitchFamily="18" charset="0"/>
              </a:rPr>
              <a:t>Show de danza y cultura – bailarines con trajes típicos </a:t>
            </a:r>
          </a:p>
          <a:p>
            <a:pPr marL="342900" lvl="0" indent="-342900" algn="just">
              <a:spcAft>
                <a:spcPts val="0"/>
              </a:spcAft>
              <a:buFont typeface="Wingdings" panose="05000000000000000000" pitchFamily="2" charset="2"/>
              <a:buChar char=""/>
            </a:pPr>
            <a:r>
              <a:rPr lang="es-CO" sz="1600" dirty="0">
                <a:latin typeface="Arial" panose="020B0604020202020204" pitchFamily="34" charset="0"/>
                <a:ea typeface="Calibri" panose="020F0502020204030204" pitchFamily="34" charset="0"/>
                <a:cs typeface="Times New Roman" panose="02020603050405020304" pitchFamily="18" charset="0"/>
              </a:rPr>
              <a:t>Música de alto ritmo con efectos visuales y luces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Wingdings" panose="05000000000000000000" pitchFamily="2" charset="2"/>
              <a:buChar char=""/>
            </a:pPr>
            <a:r>
              <a:rPr lang="es-CO" dirty="0">
                <a:latin typeface="Arial" panose="020B0604020202020204" pitchFamily="34" charset="0"/>
                <a:ea typeface="Calibri" panose="020F0502020204030204" pitchFamily="34" charset="0"/>
                <a:cs typeface="Times New Roman" panose="02020603050405020304" pitchFamily="18" charset="0"/>
              </a:rPr>
              <a:t>Fotografía natural, permitiendo a los visitantes capturar imágenes de la fauna y el paisaje.</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CO" b="1" dirty="0">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Costo estimado: $40.000 COP por persona. Duración: 1 hora y 30 minutos.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Actores Involucrados: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Discotecas de la zona</a:t>
            </a:r>
          </a:p>
          <a:p>
            <a:pPr>
              <a:spcAft>
                <a:spcPts val="0"/>
              </a:spcAft>
            </a:pPr>
            <a:r>
              <a:rPr lang="es-CO" b="1" dirty="0" err="1">
                <a:latin typeface="Arial" panose="020B0604020202020204" pitchFamily="34" charset="0"/>
                <a:ea typeface="Calibri" panose="020F0502020204030204" pitchFamily="34" charset="0"/>
                <a:cs typeface="Times New Roman" panose="02020603050405020304" pitchFamily="18" charset="0"/>
              </a:rPr>
              <a:t>Covers</a:t>
            </a:r>
            <a:r>
              <a:rPr lang="es-CO" b="1" dirty="0">
                <a:latin typeface="Arial" panose="020B0604020202020204" pitchFamily="34" charset="0"/>
                <a:ea typeface="Calibri" panose="020F0502020204030204" pitchFamily="34" charset="0"/>
                <a:cs typeface="Times New Roman" panose="02020603050405020304" pitchFamily="18" charset="0"/>
              </a:rPr>
              <a:t>: </a:t>
            </a:r>
            <a:r>
              <a:rPr lang="es-CO" b="1" dirty="0" err="1">
                <a:latin typeface="Arial" panose="020B0604020202020204" pitchFamily="34" charset="0"/>
                <a:ea typeface="Calibri" panose="020F0502020204030204" pitchFamily="34" charset="0"/>
                <a:cs typeface="Times New Roman" panose="02020603050405020304" pitchFamily="18" charset="0"/>
              </a:rPr>
              <a:t>sixpack</a:t>
            </a:r>
            <a:r>
              <a:rPr lang="es-CO" b="1" dirty="0">
                <a:latin typeface="Arial" panose="020B0604020202020204" pitchFamily="34" charset="0"/>
                <a:ea typeface="Calibri" panose="020F0502020204030204" pitchFamily="34" charset="0"/>
                <a:cs typeface="Times New Roman" panose="02020603050405020304" pitchFamily="18" charset="0"/>
              </a:rPr>
              <a:t> de cerveza $ 30.000</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s-CO" b="1" dirty="0">
                <a:latin typeface="Arial" panose="020B0604020202020204" pitchFamily="34" charset="0"/>
                <a:ea typeface="Calibri" panose="020F0502020204030204" pitchFamily="34" charset="0"/>
                <a:cs typeface="Times New Roman" panose="02020603050405020304" pitchFamily="18" charset="0"/>
              </a:rPr>
              <a:t>Guía Ambiental: 10.000</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 </a:t>
            </a:r>
            <a:endParaRPr lang="es-CO"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26135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314733" y="362157"/>
            <a:ext cx="10340453" cy="1248675"/>
          </a:xfrm>
          <a:prstGeom prst="rect">
            <a:avLst/>
          </a:prstGeom>
        </p:spPr>
        <p:txBody>
          <a:bodyPr wrap="square">
            <a:spAutoFit/>
          </a:bodyPr>
          <a:lstStyle/>
          <a:p>
            <a:pPr algn="ctr">
              <a:lnSpc>
                <a:spcPct val="107000"/>
              </a:lnSpc>
              <a:spcAft>
                <a:spcPts val="800"/>
              </a:spcAft>
            </a:pPr>
            <a:r>
              <a:rPr lang="es-CO" sz="28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PRESUPUESTO TOTAL ESTIMADO</a:t>
            </a:r>
            <a:endParaRPr lang="es-CO" sz="2400" dirty="0">
              <a:solidFill>
                <a:schemeClr val="tx2">
                  <a:lumMod val="75000"/>
                  <a:lumOff val="25000"/>
                </a:schemeClr>
              </a:solidFill>
              <a:latin typeface="Caniago" panose="020006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Aquí tienes el </a:t>
            </a:r>
            <a:r>
              <a:rPr lang="es-CO" b="1" dirty="0">
                <a:latin typeface="Arial" panose="020B0604020202020204" pitchFamily="34" charset="0"/>
                <a:ea typeface="Times New Roman" panose="02020603050405020304" pitchFamily="18" charset="0"/>
                <a:cs typeface="Times New Roman" panose="02020603050405020304" pitchFamily="18" charset="0"/>
              </a:rPr>
              <a:t>presupuesto ajustado</a:t>
            </a:r>
            <a:r>
              <a:rPr lang="es-CO" dirty="0">
                <a:latin typeface="Arial" panose="020B0604020202020204" pitchFamily="34" charset="0"/>
                <a:ea typeface="Times New Roman" panose="02020603050405020304" pitchFamily="18" charset="0"/>
                <a:cs typeface="Times New Roman" panose="02020603050405020304" pitchFamily="18" charset="0"/>
              </a:rPr>
              <a:t>, considerando las mejoras y ampliaciones en cada momento del recorrido: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Objeto 4"/>
          <p:cNvGraphicFramePr>
            <a:graphicFrameLocks noChangeAspect="1"/>
          </p:cNvGraphicFramePr>
          <p:nvPr>
            <p:extLst>
              <p:ext uri="{D42A27DB-BD31-4B8C-83A1-F6EECF244321}">
                <p14:modId xmlns:p14="http://schemas.microsoft.com/office/powerpoint/2010/main" val="453209828"/>
              </p:ext>
            </p:extLst>
          </p:nvPr>
        </p:nvGraphicFramePr>
        <p:xfrm>
          <a:off x="2206625" y="1487488"/>
          <a:ext cx="7388225" cy="5194300"/>
        </p:xfrm>
        <a:graphic>
          <a:graphicData uri="http://schemas.openxmlformats.org/presentationml/2006/ole">
            <mc:AlternateContent xmlns:mc="http://schemas.openxmlformats.org/markup-compatibility/2006">
              <mc:Choice xmlns:v="urn:schemas-microsoft-com:vml" Requires="v">
                <p:oleObj spid="_x0000_s1067" name="Documento" r:id="rId3" imgW="5613324" imgH="3948685" progId="Word.Document.12">
                  <p:embed/>
                </p:oleObj>
              </mc:Choice>
              <mc:Fallback>
                <p:oleObj name="Documento" r:id="rId3" imgW="5613324" imgH="3948685" progId="Word.Document.12">
                  <p:embed/>
                  <p:pic>
                    <p:nvPicPr>
                      <p:cNvPr id="0" name=""/>
                      <p:cNvPicPr/>
                      <p:nvPr/>
                    </p:nvPicPr>
                    <p:blipFill>
                      <a:blip r:embed="rId4"/>
                      <a:stretch>
                        <a:fillRect/>
                      </a:stretch>
                    </p:blipFill>
                    <p:spPr>
                      <a:xfrm>
                        <a:off x="2206625" y="1487488"/>
                        <a:ext cx="7388225" cy="5194300"/>
                      </a:xfrm>
                      <a:prstGeom prst="rect">
                        <a:avLst/>
                      </a:prstGeom>
                    </p:spPr>
                  </p:pic>
                </p:oleObj>
              </mc:Fallback>
            </mc:AlternateContent>
          </a:graphicData>
        </a:graphic>
      </p:graphicFrame>
    </p:spTree>
    <p:extLst>
      <p:ext uri="{BB962C8B-B14F-4D97-AF65-F5344CB8AC3E}">
        <p14:creationId xmlns:p14="http://schemas.microsoft.com/office/powerpoint/2010/main" val="856386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38985" y="408423"/>
            <a:ext cx="10740787" cy="5910721"/>
          </a:xfrm>
          <a:prstGeom prst="rect">
            <a:avLst/>
          </a:prstGeom>
        </p:spPr>
        <p:txBody>
          <a:bodyPr wrap="square">
            <a:spAutoFit/>
          </a:bodyPr>
          <a:lstStyle/>
          <a:p>
            <a:pPr algn="just">
              <a:lnSpc>
                <a:spcPct val="107000"/>
              </a:lnSpc>
              <a:spcAft>
                <a:spcPts val="800"/>
              </a:spcAft>
            </a:pPr>
            <a:r>
              <a:rPr lang="es-CO" sz="2800" b="1" dirty="0" err="1">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Logistica</a:t>
            </a:r>
            <a:r>
              <a:rPr lang="es-CO" sz="28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 y Contactos – </a:t>
            </a:r>
            <a:r>
              <a:rPr lang="es-CO" sz="2800" b="1" dirty="0" err="1">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Organizacion</a:t>
            </a:r>
            <a:r>
              <a:rPr lang="es-CO" sz="28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 para una Experiencia Perfecta</a:t>
            </a:r>
            <a:endParaRPr lang="es-CO" sz="2400" dirty="0">
              <a:solidFill>
                <a:schemeClr val="tx2">
                  <a:lumMod val="75000"/>
                  <a:lumOff val="25000"/>
                </a:schemeClr>
              </a:solidFill>
              <a:latin typeface="Caniago" panose="020006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Para garantizar un recorrido fluido y bien organizado, se han seleccionado proveedores y servicios confiables que facilitarán cada momento de la experiencia.</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Transporte:</a:t>
            </a:r>
            <a:r>
              <a:rPr lang="es-CO" dirty="0">
                <a:latin typeface="Arial" panose="020B0604020202020204" pitchFamily="34" charset="0"/>
                <a:ea typeface="Times New Roman" panose="02020603050405020304" pitchFamily="18" charset="0"/>
                <a:cs typeface="Times New Roman" panose="02020603050405020304" pitchFamily="18" charset="0"/>
              </a:rPr>
              <a:t> Se recomienda contratar, una empresa especializada en traslados turísticos en Cartagena. Ofrecen vehículos cómodos y seguros para grupos, asegurando un desplazamiento eficiente entre los distintos puntos del recorrido. Puedes conocer más sobre sus servicios aquí.</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Guías turísticos:</a:t>
            </a:r>
            <a:r>
              <a:rPr lang="es-CO" dirty="0">
                <a:latin typeface="Arial" panose="020B0604020202020204" pitchFamily="34" charset="0"/>
                <a:ea typeface="Times New Roman" panose="02020603050405020304" pitchFamily="18" charset="0"/>
                <a:cs typeface="Times New Roman" panose="02020603050405020304" pitchFamily="18" charset="0"/>
              </a:rPr>
              <a:t> Para una experiencia enriquecedora, se pueden coordinar guías especializados con la Corporación Dinamizadores Ambientales del Barrio El Pozón, quienes cuentan con amplio conocimiento sobre la historia, cultura y biodiversidad del barrio. Más información disponible aquí.</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Centro Cultural Las Pilanderas:</a:t>
            </a:r>
            <a:r>
              <a:rPr lang="es-CO" dirty="0">
                <a:latin typeface="Arial" panose="020B0604020202020204" pitchFamily="34" charset="0"/>
                <a:ea typeface="Times New Roman" panose="02020603050405020304" pitchFamily="18" charset="0"/>
                <a:cs typeface="Times New Roman" panose="02020603050405020304" pitchFamily="18" charset="0"/>
              </a:rPr>
              <a:t> Para la presentación folclórica, se recomienda contactar directamente con el Centro Cultural Las Pilanderas, donde se podrá coordinar la disponibilidad de espectáculos y actividades culturales.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b="1" dirty="0">
                <a:latin typeface="Arial" panose="020B0604020202020204" pitchFamily="34" charset="0"/>
                <a:ea typeface="Times New Roman" panose="02020603050405020304" pitchFamily="18" charset="0"/>
                <a:cs typeface="Times New Roman" panose="02020603050405020304" pitchFamily="18" charset="0"/>
              </a:rPr>
              <a:t>Fotografía profesional:</a:t>
            </a:r>
            <a:r>
              <a:rPr lang="es-CO" dirty="0">
                <a:latin typeface="Arial" panose="020B0604020202020204" pitchFamily="34" charset="0"/>
                <a:ea typeface="Times New Roman" panose="02020603050405020304" pitchFamily="18" charset="0"/>
                <a:cs typeface="Times New Roman" panose="02020603050405020304" pitchFamily="18" charset="0"/>
              </a:rPr>
              <a:t> Para capturar los mejores momentos del recorrido, se recomienda contratar servicios de fotografía profesional con expertos locales que conocen los ángulos y escenarios más representativos del barrio.</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Este plan logístico garantiza una experiencia organizada, segura y enriquecedora, permitiendo a los visitantes disfrutar plenamente de cada actividad.</a:t>
            </a:r>
            <a:endParaRPr lang="es-CO"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02058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23406" y="472507"/>
            <a:ext cx="10358845" cy="6572568"/>
          </a:xfrm>
          <a:prstGeom prst="rect">
            <a:avLst/>
          </a:prstGeom>
        </p:spPr>
        <p:txBody>
          <a:bodyPr wrap="square">
            <a:spAutoFit/>
          </a:bodyPr>
          <a:lstStyle/>
          <a:p>
            <a:pPr algn="just">
              <a:lnSpc>
                <a:spcPct val="107000"/>
              </a:lnSpc>
              <a:spcBef>
                <a:spcPts val="200"/>
              </a:spcBef>
              <a:spcAft>
                <a:spcPts val="0"/>
              </a:spcAft>
            </a:pPr>
            <a:r>
              <a:rPr lang="es-CO" sz="40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Este plan ofrece una experiencia cultural, </a:t>
            </a:r>
            <a:r>
              <a:rPr lang="es-CO" sz="4000" b="1" dirty="0" err="1">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gastronomica</a:t>
            </a:r>
            <a:r>
              <a:rPr lang="es-CO" sz="40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 y natural </a:t>
            </a:r>
            <a:r>
              <a:rPr lang="es-CO" sz="4000" b="1" dirty="0" err="1">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unica</a:t>
            </a:r>
            <a:r>
              <a:rPr lang="es-CO" sz="40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 en El </a:t>
            </a:r>
            <a:r>
              <a:rPr lang="es-CO" sz="4000" b="1" dirty="0" err="1">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Pozon</a:t>
            </a:r>
            <a:r>
              <a:rPr lang="es-CO" sz="40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 </a:t>
            </a:r>
          </a:p>
          <a:p>
            <a:pPr algn="just">
              <a:lnSpc>
                <a:spcPct val="107000"/>
              </a:lnSpc>
              <a:spcBef>
                <a:spcPts val="200"/>
              </a:spcBef>
              <a:spcAft>
                <a:spcPts val="0"/>
              </a:spcAft>
            </a:pPr>
            <a:r>
              <a:rPr lang="es-CO" sz="4000" b="1" dirty="0" err="1">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Integracion</a:t>
            </a:r>
            <a:r>
              <a:rPr lang="es-CO" sz="40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 de la </a:t>
            </a:r>
            <a:r>
              <a:rPr lang="es-CO" sz="4000" b="1" dirty="0" err="1">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Economia</a:t>
            </a:r>
            <a:r>
              <a:rPr lang="es-CO" sz="40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 Circular y la </a:t>
            </a:r>
            <a:r>
              <a:rPr lang="es-CO" sz="4000" b="1" dirty="0" err="1">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Economia</a:t>
            </a:r>
            <a:r>
              <a:rPr lang="es-CO" sz="40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 </a:t>
            </a:r>
            <a:r>
              <a:rPr lang="es-CO" sz="4000" b="1" dirty="0" smtClean="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COMUNITARIA en </a:t>
            </a:r>
            <a:r>
              <a:rPr lang="es-CO" sz="40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el Turismo Comunitario</a:t>
            </a:r>
          </a:p>
          <a:p>
            <a:pPr algn="just">
              <a:lnSpc>
                <a:spcPct val="107000"/>
              </a:lnSpc>
              <a:spcAft>
                <a:spcPts val="800"/>
              </a:spcAft>
            </a:pPr>
            <a:r>
              <a:rPr lang="es-CO" sz="2400" dirty="0">
                <a:latin typeface="Arial" panose="020B0604020202020204" pitchFamily="34" charset="0"/>
                <a:ea typeface="Times New Roman" panose="02020603050405020304" pitchFamily="18" charset="0"/>
                <a:cs typeface="Times New Roman" panose="02020603050405020304" pitchFamily="18" charset="0"/>
              </a:rPr>
              <a:t>Para fortalecer el impacto social y económico del Plan Turístico: Descubriendo El Pozón, es fundamental implementar un modelo basado en la economía circular y la economía </a:t>
            </a:r>
            <a:r>
              <a:rPr lang="es-CO" sz="2400" dirty="0" smtClean="0">
                <a:latin typeface="Arial" panose="020B0604020202020204" pitchFamily="34" charset="0"/>
                <a:ea typeface="Times New Roman" panose="02020603050405020304" pitchFamily="18" charset="0"/>
                <a:cs typeface="Times New Roman" panose="02020603050405020304" pitchFamily="18" charset="0"/>
              </a:rPr>
              <a:t>comunitaria, </a:t>
            </a:r>
            <a:r>
              <a:rPr lang="es-CO" sz="2400" dirty="0">
                <a:latin typeface="Arial" panose="020B0604020202020204" pitchFamily="34" charset="0"/>
                <a:ea typeface="Times New Roman" panose="02020603050405020304" pitchFamily="18" charset="0"/>
                <a:cs typeface="Times New Roman" panose="02020603050405020304" pitchFamily="18" charset="0"/>
              </a:rPr>
              <a:t>asegurando que los propios habitantes sean protagonistas del desarrollo sostenible del barrio; 	que implique la reducción de desperdicios y aprovechamiento de recursos, buscando minimizar el impacto ambiental y maximizar el aprovechamiento de recursos, promoviendo prácticas sostenibles dentro del turismo comunitario.</a:t>
            </a:r>
            <a:endParaRPr lang="es-CO"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98206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82638" y="498344"/>
            <a:ext cx="10672548" cy="5837239"/>
          </a:xfrm>
          <a:prstGeom prst="rect">
            <a:avLst/>
          </a:prstGeom>
        </p:spPr>
        <p:txBody>
          <a:bodyPr wrap="square">
            <a:spAutoFit/>
          </a:bodyPr>
          <a:lstStyle/>
          <a:p>
            <a:pPr algn="just">
              <a:lnSpc>
                <a:spcPct val="107000"/>
              </a:lnSpc>
              <a:spcAft>
                <a:spcPts val="800"/>
              </a:spcAft>
            </a:pPr>
            <a:r>
              <a:rPr lang="es-CO" sz="2800" b="1" dirty="0" smtClean="0">
                <a:solidFill>
                  <a:schemeClr val="tx2">
                    <a:lumMod val="75000"/>
                    <a:lumOff val="25000"/>
                  </a:schemeClr>
                </a:solidFill>
                <a:latin typeface="Caniago" panose="02000600000000000000" pitchFamily="2" charset="0"/>
              </a:rPr>
              <a:t>la </a:t>
            </a:r>
            <a:r>
              <a:rPr lang="es-MX" sz="2800" b="1" dirty="0" smtClean="0">
                <a:solidFill>
                  <a:schemeClr val="tx2">
                    <a:lumMod val="75000"/>
                    <a:lumOff val="25000"/>
                  </a:schemeClr>
                </a:solidFill>
                <a:latin typeface="Times New Roman" panose="02020603050405020304" pitchFamily="18" charset="0"/>
                <a:ea typeface="Calibri" panose="020F0502020204030204" pitchFamily="34" charset="0"/>
              </a:rPr>
              <a:t>RUTA </a:t>
            </a:r>
            <a:r>
              <a:rPr lang="es-MX" sz="2800" b="1" dirty="0">
                <a:solidFill>
                  <a:schemeClr val="tx2">
                    <a:lumMod val="75000"/>
                    <a:lumOff val="25000"/>
                  </a:schemeClr>
                </a:solidFill>
                <a:latin typeface="Times New Roman" panose="02020603050405020304" pitchFamily="18" charset="0"/>
                <a:ea typeface="Calibri" panose="020F0502020204030204" pitchFamily="34" charset="0"/>
              </a:rPr>
              <a:t>TURÍSTICA COMUNITARIA EL POZÓN;</a:t>
            </a:r>
            <a:r>
              <a:rPr lang="es-MX" sz="2800" dirty="0">
                <a:solidFill>
                  <a:schemeClr val="tx2">
                    <a:lumMod val="75000"/>
                    <a:lumOff val="25000"/>
                  </a:schemeClr>
                </a:solidFill>
                <a:latin typeface="Times New Roman" panose="02020603050405020304" pitchFamily="18" charset="0"/>
                <a:ea typeface="Calibri" panose="020F0502020204030204" pitchFamily="34" charset="0"/>
              </a:rPr>
              <a:t> </a:t>
            </a:r>
            <a:r>
              <a:rPr lang="es-CO" sz="2800" b="1" dirty="0">
                <a:solidFill>
                  <a:schemeClr val="tx2">
                    <a:lumMod val="75000"/>
                    <a:lumOff val="25000"/>
                  </a:schemeClr>
                </a:solidFill>
                <a:latin typeface="Times New Roman" panose="02020603050405020304" pitchFamily="18" charset="0"/>
                <a:ea typeface="Calibri" panose="020F0502020204030204" pitchFamily="34" charset="0"/>
              </a:rPr>
              <a:t>"Destapa la historia de un barrio con ritmo y sabor sin igual"</a:t>
            </a:r>
            <a:r>
              <a:rPr lang="es-CO" sz="2800" dirty="0">
                <a:solidFill>
                  <a:schemeClr val="tx2">
                    <a:lumMod val="75000"/>
                    <a:lumOff val="25000"/>
                  </a:schemeClr>
                </a:solidFill>
                <a:latin typeface="Times New Roman" panose="02020603050405020304" pitchFamily="18" charset="0"/>
                <a:ea typeface="Calibri" panose="020F0502020204030204" pitchFamily="34" charset="0"/>
              </a:rPr>
              <a:t> </a:t>
            </a:r>
            <a:r>
              <a:rPr lang="es-CO" sz="1600" dirty="0" smtClean="0">
                <a:solidFill>
                  <a:schemeClr val="tx2">
                    <a:lumMod val="75000"/>
                    <a:lumOff val="25000"/>
                  </a:schemeClr>
                </a:solidFill>
              </a:rPr>
              <a:t>Incluye </a:t>
            </a:r>
            <a:r>
              <a:rPr lang="es-CO" sz="1600" dirty="0">
                <a:solidFill>
                  <a:schemeClr val="tx2">
                    <a:lumMod val="75000"/>
                    <a:lumOff val="25000"/>
                  </a:schemeClr>
                </a:solidFill>
              </a:rPr>
              <a:t>algunas estrategias clave: </a:t>
            </a:r>
            <a:endParaRPr lang="es-CO" sz="1600" dirty="0" smtClean="0">
              <a:solidFill>
                <a:schemeClr val="tx2">
                  <a:lumMod val="75000"/>
                  <a:lumOff val="25000"/>
                </a:schemeClr>
              </a:solidFill>
            </a:endParaRPr>
          </a:p>
          <a:p>
            <a:pPr marL="342900" lvl="0" indent="-342900" algn="just">
              <a:lnSpc>
                <a:spcPct val="107000"/>
              </a:lnSpc>
              <a:spcAft>
                <a:spcPts val="0"/>
              </a:spcAft>
              <a:buFont typeface="+mj-lt"/>
              <a:buAutoNum type="arabicPeriod"/>
            </a:pPr>
            <a:r>
              <a:rPr lang="es-CO" sz="3200" b="1" dirty="0" smtClean="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Modelo </a:t>
            </a:r>
            <a:r>
              <a:rPr lang="es-CO" sz="32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Circular: </a:t>
            </a:r>
            <a:r>
              <a:rPr lang="es-CO" sz="3200" b="1" dirty="0" smtClean="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Amigable </a:t>
            </a:r>
            <a:r>
              <a:rPr lang="es-CO" sz="32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Con El Entorno </a:t>
            </a:r>
            <a:r>
              <a:rPr lang="es-CO" sz="3200" b="1" dirty="0" smtClean="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Pozonero</a:t>
            </a:r>
          </a:p>
          <a:p>
            <a:pPr marL="342900" lvl="0" indent="-342900" algn="just">
              <a:lnSpc>
                <a:spcPct val="107000"/>
              </a:lnSpc>
              <a:spcAft>
                <a:spcPts val="0"/>
              </a:spcAft>
              <a:buFont typeface="+mj-lt"/>
              <a:buAutoNum type="arabicPeriod"/>
            </a:pPr>
            <a:endParaRPr lang="es-MX" sz="1400" b="1" dirty="0">
              <a:latin typeface="Arial" panose="020B0604020202020204" pitchFamily="34" charset="0"/>
              <a:ea typeface="Calibri" panose="020F0502020204030204" pitchFamily="34" charset="0"/>
              <a:cs typeface="Times New Roman" panose="02020603050405020304" pitchFamily="18" charset="0"/>
            </a:endParaRPr>
          </a:p>
          <a:p>
            <a:r>
              <a:rPr lang="es-MX" sz="1400" b="1" dirty="0" smtClean="0"/>
              <a:t>a. Educación </a:t>
            </a:r>
            <a:r>
              <a:rPr lang="es-MX" sz="1400" b="1" dirty="0"/>
              <a:t>y sensibilización ambiental</a:t>
            </a:r>
            <a:r>
              <a:rPr lang="es-MX" sz="1400" dirty="0"/>
              <a:t>: Implementar programas de concienciación dirigidos a turistas y locales sobre la importancia del reciclaje y el consumo responsable.</a:t>
            </a:r>
          </a:p>
          <a:p>
            <a:r>
              <a:rPr lang="es-MX" sz="1400" b="1" dirty="0" smtClean="0"/>
              <a:t>b. Experiencias </a:t>
            </a:r>
            <a:r>
              <a:rPr lang="es-MX" sz="1400" b="1" dirty="0"/>
              <a:t>eco-turísticas</a:t>
            </a:r>
            <a:r>
              <a:rPr lang="es-MX" sz="1400" dirty="0"/>
              <a:t>: Organizar actividades como talleres de artesanías con materiales reciclados, rutas de ecoturismo, y visitas a proyectos de transformación de residuos.</a:t>
            </a:r>
          </a:p>
          <a:p>
            <a:r>
              <a:rPr lang="es-MX" sz="1400" b="1" dirty="0" smtClean="0"/>
              <a:t>c. Certificaciones </a:t>
            </a:r>
            <a:r>
              <a:rPr lang="es-MX" sz="1400" b="1" dirty="0"/>
              <a:t>ecológicas</a:t>
            </a:r>
            <a:r>
              <a:rPr lang="es-MX" sz="1400" dirty="0"/>
              <a:t>: Obtener sellos de sostenibilidad que validen el compromiso del destino con el medio ambiente, atrayendo más visitantes concienciados.</a:t>
            </a:r>
          </a:p>
          <a:p>
            <a:r>
              <a:rPr lang="es-MX" sz="1400" b="1" smtClean="0"/>
              <a:t>d. Uso </a:t>
            </a:r>
            <a:r>
              <a:rPr lang="es-MX" sz="1400" b="1" dirty="0"/>
              <a:t>de energía renovable</a:t>
            </a:r>
            <a:r>
              <a:rPr lang="es-MX" sz="1400" dirty="0"/>
              <a:t>: Incorporar paneles solares y otras soluciones energéticas limpias en establecimientos turísticos.</a:t>
            </a:r>
          </a:p>
          <a:p>
            <a:r>
              <a:rPr lang="es-MX" sz="1400" b="1" dirty="0"/>
              <a:t>Marketing verde</a:t>
            </a:r>
            <a:r>
              <a:rPr lang="es-MX" sz="1400" dirty="0"/>
              <a:t>: Promover el destino como un lugar sostenible, resaltando las prácticas ecológicas en campañas publicitarias y redes sociales.</a:t>
            </a:r>
          </a:p>
          <a:p>
            <a:pPr lvl="0" algn="just">
              <a:lnSpc>
                <a:spcPct val="107000"/>
              </a:lnSpc>
              <a:spcAft>
                <a:spcPts val="0"/>
              </a:spcAft>
            </a:pPr>
            <a:endParaRPr lang="es-MX" sz="1400" b="1" dirty="0" smtClean="0">
              <a:latin typeface="Arial" panose="020B0604020202020204" pitchFamily="34" charset="0"/>
              <a:ea typeface="Calibri" panose="020F0502020204030204" pitchFamily="34" charset="0"/>
              <a:cs typeface="Times New Roman" panose="02020603050405020304" pitchFamily="18" charset="0"/>
            </a:endParaRPr>
          </a:p>
          <a:p>
            <a:pPr lvl="0" algn="just">
              <a:lnSpc>
                <a:spcPct val="107000"/>
              </a:lnSpc>
              <a:spcAft>
                <a:spcPts val="0"/>
              </a:spcAft>
            </a:pPr>
            <a:r>
              <a:rPr lang="es-MX" sz="2400" b="1" dirty="0" smtClean="0">
                <a:solidFill>
                  <a:schemeClr val="tx2">
                    <a:lumMod val="75000"/>
                    <a:lumOff val="25000"/>
                  </a:schemeClr>
                </a:solidFill>
                <a:latin typeface="Caniago" panose="02000600000000000000" pitchFamily="2" charset="0"/>
                <a:ea typeface="Calibri" panose="020F0502020204030204" pitchFamily="34" charset="0"/>
                <a:cs typeface="Times New Roman" panose="02020603050405020304" pitchFamily="18" charset="0"/>
              </a:rPr>
              <a:t>LO QUE SE HACE NECESARIO..</a:t>
            </a:r>
            <a:endParaRPr lang="es-CO" sz="2400" b="1" dirty="0">
              <a:solidFill>
                <a:schemeClr val="tx2">
                  <a:lumMod val="75000"/>
                  <a:lumOff val="25000"/>
                </a:schemeClr>
              </a:solidFill>
              <a:latin typeface="Caniago" panose="02000600000000000000" pitchFamily="2" charset="0"/>
              <a:ea typeface="Calibri" panose="020F0502020204030204" pitchFamily="34" charset="0"/>
              <a:cs typeface="Times New Roman" panose="02020603050405020304" pitchFamily="18" charset="0"/>
            </a:endParaRPr>
          </a:p>
          <a:p>
            <a:pPr marL="270510" algn="just">
              <a:lnSpc>
                <a:spcPct val="107000"/>
              </a:lnSpc>
              <a:spcAft>
                <a:spcPts val="0"/>
              </a:spcAft>
            </a:pPr>
            <a:r>
              <a:rPr lang="es-CO" sz="1400" b="1" dirty="0">
                <a:solidFill>
                  <a:schemeClr val="tx2">
                    <a:lumMod val="75000"/>
                    <a:lumOff val="25000"/>
                  </a:schemeClr>
                </a:solidFill>
                <a:latin typeface="Arial" panose="020B0604020202020204" pitchFamily="34" charset="0"/>
                <a:ea typeface="Times New Roman" panose="02020603050405020304" pitchFamily="18" charset="0"/>
                <a:cs typeface="Times New Roman" panose="02020603050405020304" pitchFamily="18" charset="0"/>
              </a:rPr>
              <a:t> </a:t>
            </a:r>
            <a:endParaRPr lang="es-CO" sz="1400" dirty="0">
              <a:solidFill>
                <a:schemeClr val="tx2">
                  <a:lumMod val="75000"/>
                  <a:lumOff val="25000"/>
                </a:schemeClr>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sz="1400" b="1" dirty="0">
                <a:latin typeface="Arial" panose="020B0604020202020204" pitchFamily="34" charset="0"/>
                <a:ea typeface="Times New Roman" panose="02020603050405020304" pitchFamily="18" charset="0"/>
                <a:cs typeface="Times New Roman" panose="02020603050405020304" pitchFamily="18" charset="0"/>
              </a:rPr>
              <a:t>Uso de materiales reciclados en la producción de artesanías y bisutería</a:t>
            </a:r>
            <a:r>
              <a:rPr lang="es-CO" sz="1400" dirty="0">
                <a:latin typeface="Arial" panose="020B0604020202020204" pitchFamily="34" charset="0"/>
                <a:ea typeface="Times New Roman" panose="02020603050405020304" pitchFamily="18" charset="0"/>
                <a:cs typeface="Times New Roman" panose="02020603050405020304" pitchFamily="18" charset="0"/>
              </a:rPr>
              <a:t>, fomentando el comercio local y reduciendo el desperdicio.</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sz="1400" b="1" dirty="0">
                <a:latin typeface="Arial" panose="020B0604020202020204" pitchFamily="34" charset="0"/>
                <a:ea typeface="Times New Roman" panose="02020603050405020304" pitchFamily="18" charset="0"/>
                <a:cs typeface="Times New Roman" panose="02020603050405020304" pitchFamily="18" charset="0"/>
              </a:rPr>
              <a:t>Gestión eficiente de residuos en cada actividad turística</a:t>
            </a:r>
            <a:r>
              <a:rPr lang="es-CO" sz="1400" dirty="0">
                <a:latin typeface="Arial" panose="020B0604020202020204" pitchFamily="34" charset="0"/>
                <a:ea typeface="Times New Roman" panose="02020603050405020304" pitchFamily="18" charset="0"/>
                <a:cs typeface="Times New Roman" panose="02020603050405020304" pitchFamily="18" charset="0"/>
              </a:rPr>
              <a:t>, promoviendo el reciclaje y la reutilización de materiales. </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sz="1400" b="1" dirty="0">
                <a:latin typeface="Arial" panose="020B0604020202020204" pitchFamily="34" charset="0"/>
                <a:ea typeface="Times New Roman" panose="02020603050405020304" pitchFamily="18" charset="0"/>
                <a:cs typeface="Times New Roman" panose="02020603050405020304" pitchFamily="18" charset="0"/>
              </a:rPr>
              <a:t>Incorporación de productos biodegradables en la gastronomía y el servicio de bebidas</a:t>
            </a:r>
            <a:r>
              <a:rPr lang="es-CO" sz="1400" dirty="0">
                <a:latin typeface="Arial" panose="020B0604020202020204" pitchFamily="34" charset="0"/>
                <a:ea typeface="Times New Roman" panose="02020603050405020304" pitchFamily="18" charset="0"/>
                <a:cs typeface="Times New Roman" panose="02020603050405020304" pitchFamily="18" charset="0"/>
              </a:rPr>
              <a:t>, reduciendo el uso de plásticos de un solo uso.</a:t>
            </a:r>
            <a:endParaRPr lang="es-CO"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O" sz="1400" b="1" dirty="0">
                <a:latin typeface="Arial" panose="020B0604020202020204" pitchFamily="34" charset="0"/>
                <a:ea typeface="Times New Roman" panose="02020603050405020304" pitchFamily="18" charset="0"/>
                <a:cs typeface="Times New Roman" panose="02020603050405020304" pitchFamily="18" charset="0"/>
              </a:rPr>
              <a:t>Creación de alianzas con emprendimientos locales</a:t>
            </a:r>
            <a:r>
              <a:rPr lang="es-CO" sz="1400" dirty="0">
                <a:latin typeface="Arial" panose="020B0604020202020204" pitchFamily="34" charset="0"/>
                <a:ea typeface="Times New Roman" panose="02020603050405020304" pitchFamily="18" charset="0"/>
                <a:cs typeface="Times New Roman" panose="02020603050405020304" pitchFamily="18" charset="0"/>
              </a:rPr>
              <a:t> que trabajen en la transformación de residuos en nuevos productos</a:t>
            </a:r>
            <a:r>
              <a:rPr lang="es-CO" sz="1400" dirty="0" smtClean="0">
                <a:latin typeface="Arial" panose="020B0604020202020204" pitchFamily="34" charset="0"/>
                <a:ea typeface="Times New Roman" panose="02020603050405020304" pitchFamily="18" charset="0"/>
                <a:cs typeface="Times New Roman" panose="02020603050405020304" pitchFamily="18" charset="0"/>
              </a:rPr>
              <a:t>.</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48015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53587" y="0"/>
            <a:ext cx="10868297" cy="5970865"/>
          </a:xfrm>
          <a:prstGeom prst="rect">
            <a:avLst/>
          </a:prstGeom>
        </p:spPr>
        <p:txBody>
          <a:bodyPr wrap="square">
            <a:spAutoFit/>
          </a:bodyPr>
          <a:lstStyle/>
          <a:p>
            <a:r>
              <a:rPr lang="es-CO" sz="4000" b="1" dirty="0" smtClean="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2. </a:t>
            </a:r>
            <a:r>
              <a:rPr lang="es-CO" sz="4000" b="1" dirty="0" err="1" smtClean="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Economia</a:t>
            </a:r>
            <a:r>
              <a:rPr lang="es-CO" sz="4000" b="1" dirty="0" smtClean="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 POPULAR:</a:t>
            </a:r>
          </a:p>
          <a:p>
            <a:r>
              <a:rPr lang="es-CO" dirty="0" smtClean="0"/>
              <a:t>Para </a:t>
            </a:r>
            <a:r>
              <a:rPr lang="es-CO" dirty="0"/>
              <a:t>fortalecer la </a:t>
            </a:r>
            <a:r>
              <a:rPr lang="es-CO" b="1" dirty="0"/>
              <a:t>Economía Popular</a:t>
            </a:r>
            <a:r>
              <a:rPr lang="es-CO" dirty="0"/>
              <a:t> en el turismo comunitario y sostenible de </a:t>
            </a:r>
            <a:r>
              <a:rPr lang="es-CO" b="1" dirty="0"/>
              <a:t>El Pozón</a:t>
            </a:r>
            <a:r>
              <a:rPr lang="es-CO" dirty="0"/>
              <a:t>, es fundamental integrar estrategias que impulsen la inclusión y el desarrollo comunitario. Esto permitirá que la comunidad no solo participe activamente en la gestión turística, sino que también se beneficie económicamente y preserve su identidad cultural.</a:t>
            </a:r>
            <a:endParaRPr lang="es-CO" sz="1600" dirty="0"/>
          </a:p>
          <a:p>
            <a:r>
              <a:rPr lang="es-CO" b="1" dirty="0"/>
              <a:t>Turismo Comunitario y Sostenible</a:t>
            </a:r>
            <a:endParaRPr lang="es-CO" sz="1400" dirty="0"/>
          </a:p>
          <a:p>
            <a:pPr lvl="0"/>
            <a:r>
              <a:rPr lang="es-CO" b="1" dirty="0"/>
              <a:t>Gestión participativa de experiencias turísticas</a:t>
            </a:r>
            <a:endParaRPr lang="es-CO" sz="1600" dirty="0"/>
          </a:p>
          <a:p>
            <a:pPr lvl="1"/>
            <a:r>
              <a:rPr lang="es-CO" dirty="0"/>
              <a:t>Crear comités comunitarios para la planificación y administración de actividades turísticas.</a:t>
            </a:r>
            <a:endParaRPr lang="es-CO" sz="1600" dirty="0"/>
          </a:p>
          <a:p>
            <a:pPr lvl="1"/>
            <a:r>
              <a:rPr lang="es-CO" dirty="0"/>
              <a:t>Fomentar la capacitación en gestión turística para que los habitantes del Pozón lideren iniciativas locales.</a:t>
            </a:r>
            <a:endParaRPr lang="es-CO" sz="1600" dirty="0"/>
          </a:p>
          <a:p>
            <a:pPr lvl="1"/>
            <a:r>
              <a:rPr lang="es-CO" dirty="0"/>
              <a:t>Desarrollar un modelo de gobernanza colaborativa que garantice la sostenibilidad del turismo.</a:t>
            </a:r>
            <a:endParaRPr lang="es-CO" sz="1600" dirty="0"/>
          </a:p>
          <a:p>
            <a:pPr lvl="0"/>
            <a:r>
              <a:rPr lang="es-CO" b="1" dirty="0"/>
              <a:t>Alojamientos y gastronomía administrados por la comunidad</a:t>
            </a:r>
            <a:endParaRPr lang="es-CO" sz="1600" dirty="0"/>
          </a:p>
          <a:p>
            <a:pPr lvl="1"/>
            <a:r>
              <a:rPr lang="es-CO" dirty="0"/>
              <a:t>Impulsar la creación de </a:t>
            </a:r>
            <a:r>
              <a:rPr lang="es-CO" b="1" dirty="0"/>
              <a:t>posadas y hospedajes</a:t>
            </a:r>
            <a:r>
              <a:rPr lang="es-CO" dirty="0"/>
              <a:t> gestionados por familias locales, ofreciendo experiencias auténticas.</a:t>
            </a:r>
            <a:endParaRPr lang="es-CO" sz="1600" dirty="0"/>
          </a:p>
          <a:p>
            <a:pPr lvl="1"/>
            <a:r>
              <a:rPr lang="es-CO" dirty="0"/>
              <a:t>Promover restaurantes con gastronomía tradicional afro-caribeña, resaltando ingredientes autóctonos y recetas ancestrales.</a:t>
            </a:r>
            <a:endParaRPr lang="es-CO" sz="1600" dirty="0"/>
          </a:p>
          <a:p>
            <a:pPr lvl="1"/>
            <a:r>
              <a:rPr lang="es-CO" dirty="0"/>
              <a:t>Establecer estándares de calidad y sostenibilidad para fortalecer la competitividad de estos negocios.</a:t>
            </a:r>
            <a:endParaRPr lang="es-CO" sz="1600" dirty="0"/>
          </a:p>
          <a:p>
            <a:pPr lvl="0"/>
            <a:r>
              <a:rPr lang="es-CO" b="1" dirty="0"/>
              <a:t>Rutas ecológicas y culturales</a:t>
            </a:r>
            <a:endParaRPr lang="es-CO" sz="1600" dirty="0"/>
          </a:p>
          <a:p>
            <a:pPr lvl="1"/>
            <a:r>
              <a:rPr lang="es-CO" dirty="0"/>
              <a:t>Diseñar recorridos que integren la biodiversidad del Pozón con su riqueza histórica y cultural.</a:t>
            </a:r>
            <a:endParaRPr lang="es-CO" sz="1600" dirty="0"/>
          </a:p>
          <a:p>
            <a:pPr lvl="1"/>
            <a:r>
              <a:rPr lang="es-CO" dirty="0"/>
              <a:t>Incorporar narrativas sobre la herencia afrodescendiente en las visitas guiadas.</a:t>
            </a:r>
            <a:endParaRPr lang="es-CO" sz="1600" dirty="0"/>
          </a:p>
          <a:p>
            <a:pPr lvl="1"/>
            <a:r>
              <a:rPr lang="es-CO" dirty="0"/>
              <a:t>Implementar prácticas de turismo regenerativo, asegurando la conservación del entorno natural.</a:t>
            </a:r>
            <a:endParaRPr lang="es-CO" sz="1600" dirty="0"/>
          </a:p>
        </p:txBody>
      </p:sp>
    </p:spTree>
    <p:extLst>
      <p:ext uri="{BB962C8B-B14F-4D97-AF65-F5344CB8AC3E}">
        <p14:creationId xmlns:p14="http://schemas.microsoft.com/office/powerpoint/2010/main" val="33839010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10342" y="97367"/>
            <a:ext cx="10228218" cy="6760633"/>
          </a:xfrm>
          <a:prstGeom prst="rect">
            <a:avLst/>
          </a:prstGeom>
        </p:spPr>
        <p:txBody>
          <a:bodyPr wrap="square">
            <a:spAutoFit/>
          </a:bodyPr>
          <a:lstStyle/>
          <a:p>
            <a:pPr>
              <a:lnSpc>
                <a:spcPct val="107000"/>
              </a:lnSpc>
              <a:spcAft>
                <a:spcPts val="800"/>
              </a:spcAft>
            </a:pPr>
            <a:r>
              <a:rPr lang="es-CO" sz="36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Fortalecimiento de la </a:t>
            </a:r>
            <a:r>
              <a:rPr lang="es-CO" sz="3600" b="1" dirty="0" err="1" smtClean="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EconomIa</a:t>
            </a:r>
            <a:r>
              <a:rPr lang="es-CO" sz="3600" b="1" dirty="0" smtClean="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 </a:t>
            </a:r>
            <a:r>
              <a:rPr lang="es-CO" sz="36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Local</a:t>
            </a:r>
            <a:endParaRPr lang="es-CO" sz="3200" dirty="0">
              <a:solidFill>
                <a:schemeClr val="tx2">
                  <a:lumMod val="75000"/>
                  <a:lumOff val="25000"/>
                </a:schemeClr>
              </a:solidFill>
              <a:latin typeface="Caniago" panose="02000600000000000000" pitchFamily="2"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es-CO" b="1" dirty="0">
                <a:latin typeface="Times New Roman" panose="02020603050405020304" pitchFamily="18" charset="0"/>
                <a:ea typeface="Times New Roman" panose="02020603050405020304" pitchFamily="18" charset="0"/>
                <a:cs typeface="Times New Roman" panose="02020603050405020304" pitchFamily="18" charset="0"/>
              </a:rPr>
              <a:t>Mercados de productos artesanales y gastronómicos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s-CO" dirty="0">
                <a:latin typeface="Times New Roman" panose="02020603050405020304" pitchFamily="18" charset="0"/>
                <a:ea typeface="Times New Roman" panose="02020603050405020304" pitchFamily="18" charset="0"/>
                <a:cs typeface="Times New Roman" panose="02020603050405020304" pitchFamily="18" charset="0"/>
              </a:rPr>
              <a:t>Crear ferias permanentes donde artesanos y productores locales puedan vender sus productos.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s-CO" dirty="0">
                <a:latin typeface="Times New Roman" panose="02020603050405020304" pitchFamily="18" charset="0"/>
                <a:ea typeface="Times New Roman" panose="02020603050405020304" pitchFamily="18" charset="0"/>
                <a:cs typeface="Times New Roman" panose="02020603050405020304" pitchFamily="18" charset="0"/>
              </a:rPr>
              <a:t>Establecer alianzas con hoteles y restaurantes para que adquieran insumos de proveedores locales.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s-CO" dirty="0">
                <a:latin typeface="Times New Roman" panose="02020603050405020304" pitchFamily="18" charset="0"/>
                <a:ea typeface="Times New Roman" panose="02020603050405020304" pitchFamily="18" charset="0"/>
                <a:cs typeface="Times New Roman" panose="02020603050405020304" pitchFamily="18" charset="0"/>
              </a:rPr>
              <a:t>Desarrollar una marca colectiva que identifique y promueva los productos del Pozón.</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es-CO" b="1" dirty="0">
                <a:latin typeface="Times New Roman" panose="02020603050405020304" pitchFamily="18" charset="0"/>
                <a:ea typeface="Times New Roman" panose="02020603050405020304" pitchFamily="18" charset="0"/>
                <a:cs typeface="Times New Roman" panose="02020603050405020304" pitchFamily="18" charset="0"/>
              </a:rPr>
              <a:t>Capacitación y emprendimiento</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s-CO" dirty="0">
                <a:latin typeface="Times New Roman" panose="02020603050405020304" pitchFamily="18" charset="0"/>
                <a:ea typeface="Times New Roman" panose="02020603050405020304" pitchFamily="18" charset="0"/>
                <a:cs typeface="Times New Roman" panose="02020603050405020304" pitchFamily="18" charset="0"/>
              </a:rPr>
              <a:t>Implementar programas de formación en gestión empresarial, marketing y sostenibilidad.</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s-CO" dirty="0">
                <a:latin typeface="Times New Roman" panose="02020603050405020304" pitchFamily="18" charset="0"/>
                <a:ea typeface="Times New Roman" panose="02020603050405020304" pitchFamily="18" charset="0"/>
                <a:cs typeface="Times New Roman" panose="02020603050405020304" pitchFamily="18" charset="0"/>
              </a:rPr>
              <a:t>Fomentar el uso de herramientas digitales para la promoción y comercialización de productos turísticos.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s-CO" dirty="0">
                <a:latin typeface="Times New Roman" panose="02020603050405020304" pitchFamily="18" charset="0"/>
                <a:ea typeface="Times New Roman" panose="02020603050405020304" pitchFamily="18" charset="0"/>
                <a:cs typeface="Times New Roman" panose="02020603050405020304" pitchFamily="18" charset="0"/>
              </a:rPr>
              <a:t>Crear incubadoras de negocios para apoyar el crecimiento de emprendimientos comunitarios.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es-CO" b="1" dirty="0">
                <a:latin typeface="Times New Roman" panose="02020603050405020304" pitchFamily="18" charset="0"/>
                <a:ea typeface="Times New Roman" panose="02020603050405020304" pitchFamily="18" charset="0"/>
                <a:cs typeface="Times New Roman" panose="02020603050405020304" pitchFamily="18" charset="0"/>
              </a:rPr>
              <a:t>Modelos de financiamiento solidario</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s-CO" dirty="0">
                <a:latin typeface="Times New Roman" panose="02020603050405020304" pitchFamily="18" charset="0"/>
                <a:ea typeface="Times New Roman" panose="02020603050405020304" pitchFamily="18" charset="0"/>
                <a:cs typeface="Times New Roman" panose="02020603050405020304" pitchFamily="18" charset="0"/>
              </a:rPr>
              <a:t>Establecer fondos rotativos comunitarios para apoyar proyectos turísticos.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s-CO" dirty="0">
                <a:latin typeface="Times New Roman" panose="02020603050405020304" pitchFamily="18" charset="0"/>
                <a:ea typeface="Times New Roman" panose="02020603050405020304" pitchFamily="18" charset="0"/>
                <a:cs typeface="Times New Roman" panose="02020603050405020304" pitchFamily="18" charset="0"/>
              </a:rPr>
              <a:t>Explorar esquemas de microcréditos y crowdfunding para financiar iniciativas locales.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s-CO" dirty="0">
                <a:latin typeface="Times New Roman" panose="02020603050405020304" pitchFamily="18" charset="0"/>
                <a:ea typeface="Times New Roman" panose="02020603050405020304" pitchFamily="18" charset="0"/>
                <a:cs typeface="Times New Roman" panose="02020603050405020304" pitchFamily="18" charset="0"/>
              </a:rPr>
              <a:t>Generar alianzas con entidades gubernamentales y privadas para fortalecer la inversión en turismo sostenible.</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CO" dirty="0">
                <a:latin typeface="Times New Roman" panose="02020603050405020304" pitchFamily="18" charset="0"/>
                <a:ea typeface="Times New Roman" panose="02020603050405020304" pitchFamily="18" charset="0"/>
                <a:cs typeface="Times New Roman" panose="02020603050405020304" pitchFamily="18" charset="0"/>
              </a:rPr>
              <a:t>Estas estrategias pueden convertir </a:t>
            </a:r>
            <a:r>
              <a:rPr lang="es-CO" b="1" dirty="0">
                <a:latin typeface="Times New Roman" panose="02020603050405020304" pitchFamily="18" charset="0"/>
                <a:ea typeface="Times New Roman" panose="02020603050405020304" pitchFamily="18" charset="0"/>
                <a:cs typeface="Times New Roman" panose="02020603050405020304" pitchFamily="18" charset="0"/>
              </a:rPr>
              <a:t>El Pozón</a:t>
            </a:r>
            <a:r>
              <a:rPr lang="es-CO" dirty="0">
                <a:latin typeface="Times New Roman" panose="02020603050405020304" pitchFamily="18" charset="0"/>
                <a:ea typeface="Times New Roman" panose="02020603050405020304" pitchFamily="18" charset="0"/>
                <a:cs typeface="Times New Roman" panose="02020603050405020304" pitchFamily="18" charset="0"/>
              </a:rPr>
              <a:t> en un referente de turismo comunitario y sostenible, alineado con la economía popular y la preservación cultural.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7618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249" y="486384"/>
            <a:ext cx="10713492" cy="4252896"/>
          </a:xfrm>
          <a:prstGeom prst="rect">
            <a:avLst/>
          </a:prstGeom>
        </p:spPr>
        <p:txBody>
          <a:bodyPr wrap="square">
            <a:spAutoFit/>
          </a:bodyPr>
          <a:lstStyle/>
          <a:p>
            <a:pPr algn="just">
              <a:lnSpc>
                <a:spcPct val="107000"/>
              </a:lnSpc>
              <a:spcAft>
                <a:spcPts val="800"/>
              </a:spcAft>
            </a:pPr>
            <a:r>
              <a:rPr lang="es-CO" sz="5400" b="1" dirty="0">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3. Impacto Social y </a:t>
            </a:r>
            <a:r>
              <a:rPr lang="es-CO" sz="5400" b="1" dirty="0" err="1">
                <a:solidFill>
                  <a:schemeClr val="tx2">
                    <a:lumMod val="75000"/>
                    <a:lumOff val="25000"/>
                  </a:schemeClr>
                </a:solidFill>
                <a:latin typeface="Caniago" panose="02000600000000000000" pitchFamily="2" charset="0"/>
                <a:ea typeface="Times New Roman" panose="02020603050405020304" pitchFamily="18" charset="0"/>
                <a:cs typeface="Times New Roman" panose="02020603050405020304" pitchFamily="18" charset="0"/>
              </a:rPr>
              <a:t>Economico</a:t>
            </a:r>
            <a:endParaRPr lang="es-CO" sz="4800" dirty="0">
              <a:solidFill>
                <a:schemeClr val="tx2">
                  <a:lumMod val="75000"/>
                  <a:lumOff val="25000"/>
                </a:schemeClr>
              </a:solidFill>
              <a:latin typeface="Caniago" panose="020006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La implementación de estos modelos permitirá:</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Generar empleo y oportunidades para los habitantes del barrio, especialmente jóvenes y mujeres emprendedoras.</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Fortalecer la identidad cultural y el sentido de pertenencia, promoviendo el orgullo por las tradiciones locales.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Reducir el impacto ambiental del turismo, asegurando prácticas sostenibles en cada actividad.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es-CO" dirty="0">
                <a:latin typeface="Arial" panose="020B0604020202020204" pitchFamily="34" charset="0"/>
                <a:ea typeface="Times New Roman" panose="02020603050405020304" pitchFamily="18" charset="0"/>
                <a:cs typeface="Times New Roman" panose="02020603050405020304" pitchFamily="18" charset="0"/>
              </a:rPr>
              <a:t>Impulsar el desarrollo económico del barrio, creando una red de emprendimientos que se beneficien del turismo comunitario.</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CO" dirty="0">
                <a:latin typeface="Arial" panose="020B0604020202020204" pitchFamily="34" charset="0"/>
                <a:ea typeface="Times New Roman" panose="02020603050405020304" pitchFamily="18" charset="0"/>
                <a:cs typeface="Times New Roman" panose="02020603050405020304" pitchFamily="18" charset="0"/>
              </a:rPr>
              <a:t>Este enfoque garantiza que el turismo en El Pozón no solo sea una experiencia enriquecedora para los visitantes, sino también una herramienta de transformación social y económica para la comunidad.</a:t>
            </a:r>
            <a:endParaRPr lang="es-CO"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0648868"/>
      </p:ext>
    </p:extLst>
  </p:cSld>
  <p:clrMapOvr>
    <a:masterClrMapping/>
  </p:clrMapOvr>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TM10001106[[fn=Distintivo]]</Template>
  <TotalTime>1437</TotalTime>
  <Words>3841</Words>
  <Application>Microsoft Office PowerPoint</Application>
  <PresentationFormat>Panorámica</PresentationFormat>
  <Paragraphs>235</Paragraphs>
  <Slides>26</Slides>
  <Notes>0</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Servidores OLE incrustados</vt:lpstr>
      </vt:variant>
      <vt:variant>
        <vt:i4>1</vt:i4>
      </vt:variant>
      <vt:variant>
        <vt:lpstr>Títulos de diapositiva</vt:lpstr>
      </vt:variant>
      <vt:variant>
        <vt:i4>26</vt:i4>
      </vt:variant>
    </vt:vector>
  </HeadingPairs>
  <TitlesOfParts>
    <vt:vector size="36" baseType="lpstr">
      <vt:lpstr>Arial</vt:lpstr>
      <vt:lpstr>Calibri</vt:lpstr>
      <vt:lpstr>Caniago</vt:lpstr>
      <vt:lpstr>Courier New</vt:lpstr>
      <vt:lpstr>Gill Sans MT</vt:lpstr>
      <vt:lpstr>Impact</vt:lpstr>
      <vt:lpstr>Times New Roman</vt:lpstr>
      <vt:lpstr>Wingdings</vt:lpstr>
      <vt:lpstr>Badge</vt:lpstr>
      <vt:lpstr>Documento</vt:lpstr>
      <vt:lpstr>Presentación de PowerPoint</vt:lpstr>
      <vt:lpstr>EL POZÓN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turistico</dc:title>
  <dc:creator>hp</dc:creator>
  <cp:lastModifiedBy>hp</cp:lastModifiedBy>
  <cp:revision>115</cp:revision>
  <cp:lastPrinted>2025-06-01T20:13:41Z</cp:lastPrinted>
  <dcterms:created xsi:type="dcterms:W3CDTF">2025-05-28T19:30:55Z</dcterms:created>
  <dcterms:modified xsi:type="dcterms:W3CDTF">2025-07-10T03:21:29Z</dcterms:modified>
</cp:coreProperties>
</file>